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handoutMasterIdLst>
    <p:handoutMasterId r:id="rId45"/>
  </p:handoutMasterIdLst>
  <p:sldIdLst>
    <p:sldId id="256" r:id="rId2"/>
    <p:sldId id="286" r:id="rId3"/>
    <p:sldId id="332" r:id="rId4"/>
    <p:sldId id="300" r:id="rId5"/>
    <p:sldId id="301" r:id="rId6"/>
    <p:sldId id="276" r:id="rId7"/>
    <p:sldId id="277" r:id="rId8"/>
    <p:sldId id="283" r:id="rId9"/>
    <p:sldId id="288" r:id="rId10"/>
    <p:sldId id="260" r:id="rId11"/>
    <p:sldId id="323" r:id="rId12"/>
    <p:sldId id="302" r:id="rId13"/>
    <p:sldId id="265" r:id="rId14"/>
    <p:sldId id="295" r:id="rId15"/>
    <p:sldId id="313" r:id="rId16"/>
    <p:sldId id="311" r:id="rId17"/>
    <p:sldId id="312" r:id="rId18"/>
    <p:sldId id="289" r:id="rId19"/>
    <p:sldId id="280" r:id="rId20"/>
    <p:sldId id="303" r:id="rId21"/>
    <p:sldId id="324" r:id="rId22"/>
    <p:sldId id="304" r:id="rId23"/>
    <p:sldId id="268" r:id="rId24"/>
    <p:sldId id="270" r:id="rId25"/>
    <p:sldId id="314" r:id="rId26"/>
    <p:sldId id="269" r:id="rId27"/>
    <p:sldId id="266" r:id="rId28"/>
    <p:sldId id="325" r:id="rId29"/>
    <p:sldId id="305" r:id="rId30"/>
    <p:sldId id="316" r:id="rId31"/>
    <p:sldId id="317" r:id="rId32"/>
    <p:sldId id="267" r:id="rId33"/>
    <p:sldId id="318" r:id="rId34"/>
    <p:sldId id="259" r:id="rId35"/>
    <p:sldId id="264" r:id="rId36"/>
    <p:sldId id="319" r:id="rId37"/>
    <p:sldId id="320" r:id="rId38"/>
    <p:sldId id="271" r:id="rId39"/>
    <p:sldId id="272" r:id="rId40"/>
    <p:sldId id="262" r:id="rId41"/>
    <p:sldId id="273" r:id="rId42"/>
    <p:sldId id="330"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 Association" initials="TA" lastIdx="4" clrIdx="0">
    <p:extLst>
      <p:ext uri="{19B8F6BF-5375-455C-9EA6-DF929625EA0E}">
        <p15:presenceInfo xmlns:p15="http://schemas.microsoft.com/office/powerpoint/2012/main" userId="540606f8667e99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C847"/>
    <a:srgbClr val="D8AF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1634" autoAdjust="0"/>
    <p:restoredTop sz="58195" autoAdjust="0"/>
  </p:normalViewPr>
  <p:slideViewPr>
    <p:cSldViewPr snapToGrid="0">
      <p:cViewPr varScale="1">
        <p:scale>
          <a:sx n="79" d="100"/>
          <a:sy n="79" d="100"/>
        </p:scale>
        <p:origin x="926" y="72"/>
      </p:cViewPr>
      <p:guideLst>
        <p:guide orient="horz" pos="2160"/>
        <p:guide pos="3840"/>
      </p:guideLst>
    </p:cSldViewPr>
  </p:slideViewPr>
  <p:notesTextViewPr>
    <p:cViewPr>
      <p:scale>
        <a:sx n="125" d="100"/>
        <a:sy n="125" d="100"/>
      </p:scale>
      <p:origin x="0" y="0"/>
    </p:cViewPr>
  </p:notesTextViewPr>
  <p:sorterViewPr>
    <p:cViewPr varScale="1">
      <p:scale>
        <a:sx n="100" d="100"/>
        <a:sy n="100" d="100"/>
      </p:scale>
      <p:origin x="0" y="-629"/>
    </p:cViewPr>
  </p:sorterViewPr>
  <p:notesViewPr>
    <p:cSldViewPr snapToGrid="0">
      <p:cViewPr>
        <p:scale>
          <a:sx n="116" d="100"/>
          <a:sy n="116" d="100"/>
        </p:scale>
        <p:origin x="1925" y="-166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Stephens" userId="52009736479eb14e" providerId="LiveId" clId="{075C828D-9B07-4082-B35C-3B36614387BC}"/>
    <pc:docChg chg="custSel addSld delSld modSld sldOrd modNotesMaster">
      <pc:chgData name="Sam Stephens" userId="52009736479eb14e" providerId="LiveId" clId="{075C828D-9B07-4082-B35C-3B36614387BC}" dt="2023-02-15T18:33:39.510" v="1428" actId="20577"/>
      <pc:docMkLst>
        <pc:docMk/>
      </pc:docMkLst>
      <pc:sldChg chg="modSp mod modNotes">
        <pc:chgData name="Sam Stephens" userId="52009736479eb14e" providerId="LiveId" clId="{075C828D-9B07-4082-B35C-3B36614387BC}" dt="2023-02-15T17:52:45.827" v="402" actId="6549"/>
        <pc:sldMkLst>
          <pc:docMk/>
          <pc:sldMk cId="3771367471" sldId="256"/>
        </pc:sldMkLst>
        <pc:spChg chg="mod">
          <ac:chgData name="Sam Stephens" userId="52009736479eb14e" providerId="LiveId" clId="{075C828D-9B07-4082-B35C-3B36614387BC}" dt="2023-02-10T15:31:09.744" v="53" actId="20577"/>
          <ac:spMkLst>
            <pc:docMk/>
            <pc:sldMk cId="3771367471" sldId="256"/>
            <ac:spMk id="2" creationId="{00000000-0000-0000-0000-000000000000}"/>
          </ac:spMkLst>
        </pc:spChg>
      </pc:sldChg>
      <pc:sldChg chg="modNotes">
        <pc:chgData name="Sam Stephens" userId="52009736479eb14e" providerId="LiveId" clId="{075C828D-9B07-4082-B35C-3B36614387BC}" dt="2023-02-15T18:03:55.875" v="544" actId="6549"/>
        <pc:sldMkLst>
          <pc:docMk/>
          <pc:sldMk cId="436073574" sldId="265"/>
        </pc:sldMkLst>
      </pc:sldChg>
      <pc:sldChg chg="addSp delSp modSp mod modAnim modNotes">
        <pc:chgData name="Sam Stephens" userId="52009736479eb14e" providerId="LiveId" clId="{075C828D-9B07-4082-B35C-3B36614387BC}" dt="2023-02-15T18:27:44.898" v="1405" actId="6549"/>
        <pc:sldMkLst>
          <pc:docMk/>
          <pc:sldMk cId="4111653745" sldId="266"/>
        </pc:sldMkLst>
        <pc:picChg chg="del">
          <ac:chgData name="Sam Stephens" userId="52009736479eb14e" providerId="LiveId" clId="{075C828D-9B07-4082-B35C-3B36614387BC}" dt="2023-02-15T18:21:19.081" v="1395" actId="478"/>
          <ac:picMkLst>
            <pc:docMk/>
            <pc:sldMk cId="4111653745" sldId="266"/>
            <ac:picMk id="3" creationId="{00000000-0000-0000-0000-000000000000}"/>
          </ac:picMkLst>
        </pc:picChg>
        <pc:picChg chg="add mod">
          <ac:chgData name="Sam Stephens" userId="52009736479eb14e" providerId="LiveId" clId="{075C828D-9B07-4082-B35C-3B36614387BC}" dt="2023-02-15T18:21:24.031" v="1396" actId="1076"/>
          <ac:picMkLst>
            <pc:docMk/>
            <pc:sldMk cId="4111653745" sldId="266"/>
            <ac:picMk id="6" creationId="{685C8181-F500-A60F-13A4-2FADA9965909}"/>
          </ac:picMkLst>
        </pc:picChg>
        <pc:picChg chg="add mod">
          <ac:chgData name="Sam Stephens" userId="52009736479eb14e" providerId="LiveId" clId="{075C828D-9B07-4082-B35C-3B36614387BC}" dt="2023-02-15T18:25:02.584" v="1403" actId="1076"/>
          <ac:picMkLst>
            <pc:docMk/>
            <pc:sldMk cId="4111653745" sldId="266"/>
            <ac:picMk id="8" creationId="{B36C2D0F-D14B-713D-2949-247A092C7225}"/>
          </ac:picMkLst>
        </pc:picChg>
      </pc:sldChg>
      <pc:sldChg chg="modNotes">
        <pc:chgData name="Sam Stephens" userId="52009736479eb14e" providerId="LiveId" clId="{075C828D-9B07-4082-B35C-3B36614387BC}" dt="2023-02-15T18:15:05.584" v="1316" actId="20577"/>
        <pc:sldMkLst>
          <pc:docMk/>
          <pc:sldMk cId="3682083908" sldId="268"/>
        </pc:sldMkLst>
      </pc:sldChg>
      <pc:sldChg chg="modNotes">
        <pc:chgData name="Sam Stephens" userId="52009736479eb14e" providerId="LiveId" clId="{075C828D-9B07-4082-B35C-3B36614387BC}" dt="2023-02-15T18:15:57.973" v="1388" actId="20577"/>
        <pc:sldMkLst>
          <pc:docMk/>
          <pc:sldMk cId="3710683205" sldId="269"/>
        </pc:sldMkLst>
      </pc:sldChg>
      <pc:sldChg chg="modSp mod">
        <pc:chgData name="Sam Stephens" userId="52009736479eb14e" providerId="LiveId" clId="{075C828D-9B07-4082-B35C-3B36614387BC}" dt="2023-02-10T15:57:19.632" v="384" actId="1076"/>
        <pc:sldMkLst>
          <pc:docMk/>
          <pc:sldMk cId="2259725377" sldId="272"/>
        </pc:sldMkLst>
        <pc:picChg chg="mod">
          <ac:chgData name="Sam Stephens" userId="52009736479eb14e" providerId="LiveId" clId="{075C828D-9B07-4082-B35C-3B36614387BC}" dt="2023-02-10T15:57:19.632" v="384" actId="1076"/>
          <ac:picMkLst>
            <pc:docMk/>
            <pc:sldMk cId="2259725377" sldId="272"/>
            <ac:picMk id="3" creationId="{87B5870F-C789-48C8-A1F8-3D85A3BEB6F5}"/>
          </ac:picMkLst>
        </pc:picChg>
      </pc:sldChg>
      <pc:sldChg chg="modNotes">
        <pc:chgData name="Sam Stephens" userId="52009736479eb14e" providerId="LiveId" clId="{075C828D-9B07-4082-B35C-3B36614387BC}" dt="2023-02-15T18:01:09.293" v="410" actId="6549"/>
        <pc:sldMkLst>
          <pc:docMk/>
          <pc:sldMk cId="2343468370" sldId="276"/>
        </pc:sldMkLst>
      </pc:sldChg>
      <pc:sldChg chg="modAnim modNotes">
        <pc:chgData name="Sam Stephens" userId="52009736479eb14e" providerId="LiveId" clId="{075C828D-9B07-4082-B35C-3B36614387BC}" dt="2023-02-15T18:31:18.375" v="1408"/>
        <pc:sldMkLst>
          <pc:docMk/>
          <pc:sldMk cId="1585014127" sldId="286"/>
        </pc:sldMkLst>
      </pc:sldChg>
      <pc:sldChg chg="modNotes">
        <pc:chgData name="Sam Stephens" userId="52009736479eb14e" providerId="LiveId" clId="{075C828D-9B07-4082-B35C-3B36614387BC}" dt="2023-02-15T18:09:45.539" v="735" actId="20577"/>
        <pc:sldMkLst>
          <pc:docMk/>
          <pc:sldMk cId="1017571835" sldId="289"/>
        </pc:sldMkLst>
      </pc:sldChg>
      <pc:sldChg chg="modSp mod">
        <pc:chgData name="Sam Stephens" userId="52009736479eb14e" providerId="LiveId" clId="{075C828D-9B07-4082-B35C-3B36614387BC}" dt="2023-02-10T15:52:04.859" v="381" actId="1076"/>
        <pc:sldMkLst>
          <pc:docMk/>
          <pc:sldMk cId="182349767" sldId="295"/>
        </pc:sldMkLst>
        <pc:picChg chg="mod">
          <ac:chgData name="Sam Stephens" userId="52009736479eb14e" providerId="LiveId" clId="{075C828D-9B07-4082-B35C-3B36614387BC}" dt="2023-02-10T15:52:04.859" v="381" actId="1076"/>
          <ac:picMkLst>
            <pc:docMk/>
            <pc:sldMk cId="182349767" sldId="295"/>
            <ac:picMk id="4" creationId="{65774169-A276-4674-8373-8D05F9A72D76}"/>
          </ac:picMkLst>
        </pc:picChg>
      </pc:sldChg>
      <pc:sldChg chg="modSp mod ord">
        <pc:chgData name="Sam Stephens" userId="52009736479eb14e" providerId="LiveId" clId="{075C828D-9B07-4082-B35C-3B36614387BC}" dt="2023-02-10T16:13:51.251" v="401" actId="20577"/>
        <pc:sldMkLst>
          <pc:docMk/>
          <pc:sldMk cId="1138378990" sldId="300"/>
        </pc:sldMkLst>
        <pc:spChg chg="mod">
          <ac:chgData name="Sam Stephens" userId="52009736479eb14e" providerId="LiveId" clId="{075C828D-9B07-4082-B35C-3B36614387BC}" dt="2023-02-10T16:13:51.251" v="401" actId="20577"/>
          <ac:spMkLst>
            <pc:docMk/>
            <pc:sldMk cId="1138378990" sldId="300"/>
            <ac:spMk id="4" creationId="{1C672821-44EC-49D7-A98F-95203E8BC23F}"/>
          </ac:spMkLst>
        </pc:spChg>
        <pc:spChg chg="mod">
          <ac:chgData name="Sam Stephens" userId="52009736479eb14e" providerId="LiveId" clId="{075C828D-9B07-4082-B35C-3B36614387BC}" dt="2023-02-10T15:46:24.527" v="358" actId="20577"/>
          <ac:spMkLst>
            <pc:docMk/>
            <pc:sldMk cId="1138378990" sldId="300"/>
            <ac:spMk id="5" creationId="{DC20BB1F-74BC-4AF1-80C0-3FA32B97F334}"/>
          </ac:spMkLst>
        </pc:spChg>
      </pc:sldChg>
      <pc:sldChg chg="modSp mod">
        <pc:chgData name="Sam Stephens" userId="52009736479eb14e" providerId="LiveId" clId="{075C828D-9B07-4082-B35C-3B36614387BC}" dt="2023-02-10T15:47:37.789" v="380" actId="20577"/>
        <pc:sldMkLst>
          <pc:docMk/>
          <pc:sldMk cId="3865529234" sldId="302"/>
        </pc:sldMkLst>
        <pc:spChg chg="mod">
          <ac:chgData name="Sam Stephens" userId="52009736479eb14e" providerId="LiveId" clId="{075C828D-9B07-4082-B35C-3B36614387BC}" dt="2023-02-10T15:47:37.789" v="380" actId="20577"/>
          <ac:spMkLst>
            <pc:docMk/>
            <pc:sldMk cId="3865529234" sldId="302"/>
            <ac:spMk id="3" creationId="{A2CAE150-FC58-444B-826A-29B71C843695}"/>
          </ac:spMkLst>
        </pc:spChg>
      </pc:sldChg>
      <pc:sldChg chg="modNotes">
        <pc:chgData name="Sam Stephens" userId="52009736479eb14e" providerId="LiveId" clId="{075C828D-9B07-4082-B35C-3B36614387BC}" dt="2023-02-15T18:33:39.510" v="1428" actId="20577"/>
        <pc:sldMkLst>
          <pc:docMk/>
          <pc:sldMk cId="1716083164" sldId="303"/>
        </pc:sldMkLst>
      </pc:sldChg>
      <pc:sldChg chg="del">
        <pc:chgData name="Sam Stephens" userId="52009736479eb14e" providerId="LiveId" clId="{075C828D-9B07-4082-B35C-3B36614387BC}" dt="2023-02-10T15:32:05.218" v="54" actId="47"/>
        <pc:sldMkLst>
          <pc:docMk/>
          <pc:sldMk cId="3107821586" sldId="310"/>
        </pc:sldMkLst>
      </pc:sldChg>
      <pc:sldChg chg="modSp mod">
        <pc:chgData name="Sam Stephens" userId="52009736479eb14e" providerId="LiveId" clId="{075C828D-9B07-4082-B35C-3B36614387BC}" dt="2023-02-15T18:07:54.029" v="549" actId="20577"/>
        <pc:sldMkLst>
          <pc:docMk/>
          <pc:sldMk cId="1510331194" sldId="311"/>
        </pc:sldMkLst>
        <pc:spChg chg="mod">
          <ac:chgData name="Sam Stephens" userId="52009736479eb14e" providerId="LiveId" clId="{075C828D-9B07-4082-B35C-3B36614387BC}" dt="2023-02-15T18:07:54.029" v="549" actId="20577"/>
          <ac:spMkLst>
            <pc:docMk/>
            <pc:sldMk cId="1510331194" sldId="311"/>
            <ac:spMk id="7" creationId="{B5363CC5-F1FF-4F9B-AAB0-8B1F76BCB0A2}"/>
          </ac:spMkLst>
        </pc:spChg>
      </pc:sldChg>
      <pc:sldChg chg="modNotes">
        <pc:chgData name="Sam Stephens" userId="52009736479eb14e" providerId="LiveId" clId="{075C828D-9B07-4082-B35C-3B36614387BC}" dt="2023-02-15T18:08:23.201" v="581" actId="313"/>
        <pc:sldMkLst>
          <pc:docMk/>
          <pc:sldMk cId="2473427027" sldId="312"/>
        </pc:sldMkLst>
      </pc:sldChg>
      <pc:sldChg chg="modSp mod modNotes">
        <pc:chgData name="Sam Stephens" userId="52009736479eb14e" providerId="LiveId" clId="{075C828D-9B07-4082-B35C-3B36614387BC}" dt="2023-02-15T18:02:57.872" v="520" actId="20577"/>
        <pc:sldMkLst>
          <pc:docMk/>
          <pc:sldMk cId="1544917109" sldId="323"/>
        </pc:sldMkLst>
        <pc:spChg chg="mod">
          <ac:chgData name="Sam Stephens" userId="52009736479eb14e" providerId="LiveId" clId="{075C828D-9B07-4082-B35C-3B36614387BC}" dt="2023-02-15T18:02:57.872" v="520" actId="20577"/>
          <ac:spMkLst>
            <pc:docMk/>
            <pc:sldMk cId="1544917109" sldId="323"/>
            <ac:spMk id="4" creationId="{1C672821-44EC-49D7-A98F-95203E8BC23F}"/>
          </ac:spMkLst>
        </pc:spChg>
      </pc:sldChg>
      <pc:sldChg chg="modSp mod">
        <pc:chgData name="Sam Stephens" userId="52009736479eb14e" providerId="LiveId" clId="{075C828D-9B07-4082-B35C-3B36614387BC}" dt="2023-02-15T18:13:36.648" v="1102" actId="20577"/>
        <pc:sldMkLst>
          <pc:docMk/>
          <pc:sldMk cId="572813642" sldId="324"/>
        </pc:sldMkLst>
        <pc:spChg chg="mod">
          <ac:chgData name="Sam Stephens" userId="52009736479eb14e" providerId="LiveId" clId="{075C828D-9B07-4082-B35C-3B36614387BC}" dt="2023-02-15T18:13:36.648" v="1102" actId="20577"/>
          <ac:spMkLst>
            <pc:docMk/>
            <pc:sldMk cId="572813642" sldId="324"/>
            <ac:spMk id="8" creationId="{3CAA7345-ADBC-45DD-96BB-25743CF1A762}"/>
          </ac:spMkLst>
        </pc:spChg>
      </pc:sldChg>
      <pc:sldChg chg="del">
        <pc:chgData name="Sam Stephens" userId="52009736479eb14e" providerId="LiveId" clId="{075C828D-9B07-4082-B35C-3B36614387BC}" dt="2023-02-10T15:47:23.524" v="372" actId="47"/>
        <pc:sldMkLst>
          <pc:docMk/>
          <pc:sldMk cId="779308245" sldId="327"/>
        </pc:sldMkLst>
      </pc:sldChg>
      <pc:sldChg chg="del">
        <pc:chgData name="Sam Stephens" userId="52009736479eb14e" providerId="LiveId" clId="{075C828D-9B07-4082-B35C-3B36614387BC}" dt="2023-02-10T15:53:24.226" v="382" actId="47"/>
        <pc:sldMkLst>
          <pc:docMk/>
          <pc:sldMk cId="2128996119" sldId="328"/>
        </pc:sldMkLst>
      </pc:sldChg>
      <pc:sldChg chg="del">
        <pc:chgData name="Sam Stephens" userId="52009736479eb14e" providerId="LiveId" clId="{075C828D-9B07-4082-B35C-3B36614387BC}" dt="2023-02-10T15:53:46.876" v="383" actId="47"/>
        <pc:sldMkLst>
          <pc:docMk/>
          <pc:sldMk cId="1363378390" sldId="329"/>
        </pc:sldMkLst>
      </pc:sldChg>
      <pc:sldChg chg="del">
        <pc:chgData name="Sam Stephens" userId="52009736479eb14e" providerId="LiveId" clId="{075C828D-9B07-4082-B35C-3B36614387BC}" dt="2023-02-10T15:58:22.023" v="385" actId="47"/>
        <pc:sldMkLst>
          <pc:docMk/>
          <pc:sldMk cId="898483888" sldId="331"/>
        </pc:sldMkLst>
      </pc:sldChg>
      <pc:sldChg chg="new del">
        <pc:chgData name="Sam Stephens" userId="52009736479eb14e" providerId="LiveId" clId="{075C828D-9B07-4082-B35C-3B36614387BC}" dt="2023-02-10T15:32:24.426" v="56" actId="47"/>
        <pc:sldMkLst>
          <pc:docMk/>
          <pc:sldMk cId="977678039" sldId="332"/>
        </pc:sldMkLst>
      </pc:sldChg>
      <pc:sldChg chg="modSp new mod modNotes">
        <pc:chgData name="Sam Stephens" userId="52009736479eb14e" providerId="LiveId" clId="{075C828D-9B07-4082-B35C-3B36614387BC}" dt="2023-02-15T17:53:18.200" v="404"/>
        <pc:sldMkLst>
          <pc:docMk/>
          <pc:sldMk cId="1148892975" sldId="332"/>
        </pc:sldMkLst>
        <pc:spChg chg="mod">
          <ac:chgData name="Sam Stephens" userId="52009736479eb14e" providerId="LiveId" clId="{075C828D-9B07-4082-B35C-3B36614387BC}" dt="2023-02-10T15:33:55.020" v="101" actId="20577"/>
          <ac:spMkLst>
            <pc:docMk/>
            <pc:sldMk cId="1148892975" sldId="332"/>
            <ac:spMk id="2" creationId="{7D5553C7-C673-FF5A-CA8E-573403587FF2}"/>
          </ac:spMkLst>
        </pc:spChg>
        <pc:spChg chg="mod">
          <ac:chgData name="Sam Stephens" userId="52009736479eb14e" providerId="LiveId" clId="{075C828D-9B07-4082-B35C-3B36614387BC}" dt="2023-02-10T15:34:52.973" v="294" actId="948"/>
          <ac:spMkLst>
            <pc:docMk/>
            <pc:sldMk cId="1148892975" sldId="332"/>
            <ac:spMk id="3" creationId="{A682381D-F45E-374B-CD65-4B3FEAF32DD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B3B136-1933-4680-A0E7-6DEF6DD9B7D7}"/>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702E9E-0649-44E0-86DA-3D0DA0802A0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AA1443D-4731-4FEB-9258-5137DA330C31}" type="datetimeFigureOut">
              <a:rPr lang="en-US" smtClean="0"/>
              <a:t>2/15/2023</a:t>
            </a:fld>
            <a:endParaRPr lang="en-US"/>
          </a:p>
        </p:txBody>
      </p:sp>
      <p:sp>
        <p:nvSpPr>
          <p:cNvPr id="4" name="Footer Placeholder 3">
            <a:extLst>
              <a:ext uri="{FF2B5EF4-FFF2-40B4-BE49-F238E27FC236}">
                <a16:creationId xmlns:a16="http://schemas.microsoft.com/office/drawing/2014/main" id="{8604833C-F60E-4964-AB3C-6EF59E7B7FE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5896FB-7AE8-4B04-B9EF-A59E7CDB6D8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1263AFD-7879-4CBA-BDFD-2C6B83DFEF22}" type="slidenum">
              <a:rPr lang="en-US" smtClean="0"/>
              <a:t>‹#›</a:t>
            </a:fld>
            <a:endParaRPr lang="en-US"/>
          </a:p>
        </p:txBody>
      </p:sp>
    </p:spTree>
    <p:extLst>
      <p:ext uri="{BB962C8B-B14F-4D97-AF65-F5344CB8AC3E}">
        <p14:creationId xmlns:p14="http://schemas.microsoft.com/office/powerpoint/2010/main" val="31603894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9" tIns="46590" rIns="93179" bIns="46590" rtlCol="0"/>
          <a:lstStyle>
            <a:lvl1pPr algn="l">
              <a:defRPr sz="1200"/>
            </a:lvl1pPr>
          </a:lstStyle>
          <a:p>
            <a:endParaRPr lang="en-US"/>
          </a:p>
        </p:txBody>
      </p:sp>
      <p:sp>
        <p:nvSpPr>
          <p:cNvPr id="3" name="Date Placeholder 2"/>
          <p:cNvSpPr>
            <a:spLocks noGrp="1"/>
          </p:cNvSpPr>
          <p:nvPr>
            <p:ph type="dt" idx="1"/>
          </p:nvPr>
        </p:nvSpPr>
        <p:spPr>
          <a:xfrm>
            <a:off x="2688147" y="928832"/>
            <a:ext cx="3037840" cy="466435"/>
          </a:xfrm>
          <a:prstGeom prst="rect">
            <a:avLst/>
          </a:prstGeom>
        </p:spPr>
        <p:txBody>
          <a:bodyPr vert="horz" lIns="93179" tIns="46590" rIns="93179" bIns="46590" rtlCol="0"/>
          <a:lstStyle>
            <a:lvl1pPr algn="r">
              <a:defRPr sz="1200"/>
            </a:lvl1pPr>
          </a:lstStyle>
          <a:p>
            <a:fld id="{8D7B6C7D-80F6-40A8-A1B6-75101C853797}" type="datetimeFigureOut">
              <a:rPr lang="en-US" smtClean="0"/>
              <a:t>2/15/2023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9" tIns="46590" rIns="93179" bIns="46590"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9" tIns="46590" rIns="93179" bIns="465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9" tIns="46590" rIns="93179" bIns="4659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79" tIns="46590" rIns="93179" bIns="46590" rtlCol="0" anchor="b"/>
          <a:lstStyle>
            <a:lvl1pPr algn="r">
              <a:defRPr sz="1200"/>
            </a:lvl1pPr>
          </a:lstStyle>
          <a:p>
            <a:fld id="{8D348D0F-2DF1-402B-A596-FEC3E6CA2174}" type="slidenum">
              <a:rPr lang="en-US" smtClean="0"/>
              <a:t>‹#›</a:t>
            </a:fld>
            <a:endParaRPr lang="en-US"/>
          </a:p>
        </p:txBody>
      </p:sp>
    </p:spTree>
    <p:extLst>
      <p:ext uri="{BB962C8B-B14F-4D97-AF65-F5344CB8AC3E}">
        <p14:creationId xmlns:p14="http://schemas.microsoft.com/office/powerpoint/2010/main" val="42553476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Beginning about 10 years ago, the Trent House Association, which now manages the city-owned property, began exploring how to incorporate information about the lives of “invisible” inhabitants of the house into our interpretation.</a:t>
            </a:r>
          </a:p>
          <a:p>
            <a:pPr marL="341734" indent="-341734">
              <a:buFont typeface="Arial" panose="020B0604020202020204" pitchFamily="34" charset="0"/>
              <a:buChar char="•"/>
            </a:pPr>
            <a:endParaRPr lang="en-US" dirty="0"/>
          </a:p>
          <a:p>
            <a:r>
              <a:rPr lang="en-US" dirty="0"/>
              <a:t>Some of those “invisible” inhabitants include the Native peoples whose ancestral land was granted to colonists by the English king;  Trent’s wife, as well as the other women who were residents in the house during the next 300 years; immigrants, usually women, who lived and worked in the house; and people from Africa enslaved by Trent as well as by other owners of the house.  In this presentation we are focusing on the “invisible stories” of the enslaved individuals who we know were in William Trent’s household and how we’ve used primary sources to tell their stories.</a:t>
            </a:r>
          </a:p>
          <a:p>
            <a:endParaRPr lang="en-US" dirty="0"/>
          </a:p>
          <a:p>
            <a:endParaRPr lang="en-US" dirty="0"/>
          </a:p>
        </p:txBody>
      </p:sp>
      <p:sp>
        <p:nvSpPr>
          <p:cNvPr id="4" name="Slide Number Placeholder 3"/>
          <p:cNvSpPr>
            <a:spLocks noGrp="1"/>
          </p:cNvSpPr>
          <p:nvPr>
            <p:ph type="sldNum" sz="quarter" idx="10"/>
          </p:nvPr>
        </p:nvSpPr>
        <p:spPr/>
        <p:txBody>
          <a:bodyPr/>
          <a:lstStyle/>
          <a:p>
            <a:fld id="{8D348D0F-2DF1-402B-A596-FEC3E6CA2174}" type="slidenum">
              <a:rPr lang="en-US" smtClean="0"/>
              <a:t>1</a:t>
            </a:fld>
            <a:endParaRPr lang="en-US"/>
          </a:p>
        </p:txBody>
      </p:sp>
    </p:spTree>
    <p:extLst>
      <p:ext uri="{BB962C8B-B14F-4D97-AF65-F5344CB8AC3E}">
        <p14:creationId xmlns:p14="http://schemas.microsoft.com/office/powerpoint/2010/main" val="304017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appears that this may have been the same boy and that Trent may have acted as middleman without taking a fee. </a:t>
            </a:r>
          </a:p>
          <a:p>
            <a:endParaRPr lang="en-US" dirty="0"/>
          </a:p>
          <a:p>
            <a:r>
              <a:rPr lang="en-US" dirty="0"/>
              <a:t>Note that we do not know the names of the enslaved people being bought and sold. This is a reminder of the status of these people as property – what was seen as relevant to record for each transaction is the gender and age range of the individual and the monetary value associated with the transaction.</a:t>
            </a:r>
          </a:p>
        </p:txBody>
      </p:sp>
      <p:sp>
        <p:nvSpPr>
          <p:cNvPr id="4" name="Slide Number Placeholder 3"/>
          <p:cNvSpPr>
            <a:spLocks noGrp="1"/>
          </p:cNvSpPr>
          <p:nvPr>
            <p:ph type="sldNum" sz="quarter" idx="5"/>
          </p:nvPr>
        </p:nvSpPr>
        <p:spPr/>
        <p:txBody>
          <a:bodyPr/>
          <a:lstStyle/>
          <a:p>
            <a:fld id="{8D348D0F-2DF1-402B-A596-FEC3E6CA2174}" type="slidenum">
              <a:rPr lang="en-US" smtClean="0"/>
              <a:t>10</a:t>
            </a:fld>
            <a:endParaRPr lang="en-US"/>
          </a:p>
        </p:txBody>
      </p:sp>
    </p:spTree>
    <p:extLst>
      <p:ext uri="{BB962C8B-B14F-4D97-AF65-F5344CB8AC3E}">
        <p14:creationId xmlns:p14="http://schemas.microsoft.com/office/powerpoint/2010/main" val="1831897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48D0F-2DF1-402B-A596-FEC3E6CA2174}" type="slidenum">
              <a:rPr lang="en-US" smtClean="0"/>
              <a:t>11</a:t>
            </a:fld>
            <a:endParaRPr lang="en-US"/>
          </a:p>
        </p:txBody>
      </p:sp>
    </p:spTree>
    <p:extLst>
      <p:ext uri="{BB962C8B-B14F-4D97-AF65-F5344CB8AC3E}">
        <p14:creationId xmlns:p14="http://schemas.microsoft.com/office/powerpoint/2010/main" val="3933443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12</a:t>
            </a:fld>
            <a:endParaRPr lang="en-US"/>
          </a:p>
        </p:txBody>
      </p:sp>
    </p:spTree>
    <p:extLst>
      <p:ext uri="{BB962C8B-B14F-4D97-AF65-F5344CB8AC3E}">
        <p14:creationId xmlns:p14="http://schemas.microsoft.com/office/powerpoint/2010/main" val="231525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 Trent died, his second wife was in her 30s with a young son. Her suit was to ensure that she received regular income from Trent’s rental properties and mills. She won her suit and while she lived to her 80s never remarried. Given that wives had no legal rights to own property, it is perhaps not surprising that she took this course.</a:t>
            </a:r>
          </a:p>
        </p:txBody>
      </p:sp>
      <p:sp>
        <p:nvSpPr>
          <p:cNvPr id="4" name="Slide Number Placeholder 3"/>
          <p:cNvSpPr>
            <a:spLocks noGrp="1"/>
          </p:cNvSpPr>
          <p:nvPr>
            <p:ph type="sldNum" sz="quarter" idx="10"/>
          </p:nvPr>
        </p:nvSpPr>
        <p:spPr/>
        <p:txBody>
          <a:bodyPr/>
          <a:lstStyle/>
          <a:p>
            <a:fld id="{F59EB2C3-EC14-4741-A235-C12316BB9C15}" type="slidenum">
              <a:rPr lang="en-US" smtClean="0"/>
              <a:t>13</a:t>
            </a:fld>
            <a:endParaRPr lang="en-US" dirty="0"/>
          </a:p>
        </p:txBody>
      </p:sp>
    </p:spTree>
    <p:extLst>
      <p:ext uri="{BB962C8B-B14F-4D97-AF65-F5344CB8AC3E}">
        <p14:creationId xmlns:p14="http://schemas.microsoft.com/office/powerpoint/2010/main" val="4219608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interpret the first six as working and living in the house and the five adult men as working and living elsewhere on Trent’s plantation – on his farms and orchards or in his mills. For example, from a letter from Trent to his eldest son James, we know that Harry was experienced in working in the bakehouse preparing bread for shipping to Philadelphia.</a:t>
            </a:r>
          </a:p>
          <a:p>
            <a:pPr marL="170867" indent="-170867">
              <a:buFont typeface="Arial" panose="020B0604020202020204" pitchFamily="34" charset="0"/>
              <a:buChar char="•"/>
            </a:pPr>
            <a:endParaRPr lang="en-US" dirty="0"/>
          </a:p>
          <a:p>
            <a:r>
              <a:rPr lang="en-US" dirty="0"/>
              <a:t>The other men are assumed to have worked on Trent’s plantation in other capacities, perhaps in the stable,  farms, and mills.</a:t>
            </a:r>
          </a:p>
        </p:txBody>
      </p:sp>
      <p:sp>
        <p:nvSpPr>
          <p:cNvPr id="4" name="Slide Number Placeholder 3"/>
          <p:cNvSpPr>
            <a:spLocks noGrp="1"/>
          </p:cNvSpPr>
          <p:nvPr>
            <p:ph type="sldNum" sz="quarter" idx="10"/>
          </p:nvPr>
        </p:nvSpPr>
        <p:spPr/>
        <p:txBody>
          <a:bodyPr/>
          <a:lstStyle/>
          <a:p>
            <a:fld id="{F59EB2C3-EC14-4741-A235-C12316BB9C15}" type="slidenum">
              <a:rPr lang="en-US" smtClean="0"/>
              <a:t>14</a:t>
            </a:fld>
            <a:endParaRPr lang="en-US" dirty="0"/>
          </a:p>
        </p:txBody>
      </p:sp>
    </p:spTree>
    <p:extLst>
      <p:ext uri="{BB962C8B-B14F-4D97-AF65-F5344CB8AC3E}">
        <p14:creationId xmlns:p14="http://schemas.microsoft.com/office/powerpoint/2010/main" val="1786965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used an algorithm that converts English currency in the early 1700s to US currency of the early 21</a:t>
            </a:r>
            <a:r>
              <a:rPr lang="en-US" sz="1200" baseline="30000" dirty="0"/>
              <a:t>st</a:t>
            </a:r>
            <a:r>
              <a:rPr lang="en-US" sz="1200" dirty="0"/>
              <a:t> century.</a:t>
            </a:r>
          </a:p>
          <a:p>
            <a:endParaRPr lang="en-US" dirty="0"/>
          </a:p>
          <a:p>
            <a:r>
              <a:rPr lang="en-US" sz="1200" dirty="0"/>
              <a:t>The eleven people listed on the inventory were assessed as about one-third of the value of his movable property – other than land and buildings.</a:t>
            </a:r>
          </a:p>
        </p:txBody>
      </p:sp>
      <p:sp>
        <p:nvSpPr>
          <p:cNvPr id="4" name="Slide Number Placeholder 3"/>
          <p:cNvSpPr>
            <a:spLocks noGrp="1"/>
          </p:cNvSpPr>
          <p:nvPr>
            <p:ph type="sldNum" sz="quarter" idx="10"/>
          </p:nvPr>
        </p:nvSpPr>
        <p:spPr/>
        <p:txBody>
          <a:bodyPr/>
          <a:lstStyle/>
          <a:p>
            <a:fld id="{F59EB2C3-EC14-4741-A235-C12316BB9C15}" type="slidenum">
              <a:rPr lang="en-US" smtClean="0"/>
              <a:t>15</a:t>
            </a:fld>
            <a:endParaRPr lang="en-US" dirty="0"/>
          </a:p>
        </p:txBody>
      </p:sp>
    </p:spTree>
    <p:extLst>
      <p:ext uri="{BB962C8B-B14F-4D97-AF65-F5344CB8AC3E}">
        <p14:creationId xmlns:p14="http://schemas.microsoft.com/office/powerpoint/2010/main" val="792565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48D0F-2DF1-402B-A596-FEC3E6CA2174}" type="slidenum">
              <a:rPr lang="en-US" smtClean="0"/>
              <a:t>16</a:t>
            </a:fld>
            <a:endParaRPr lang="en-US"/>
          </a:p>
        </p:txBody>
      </p:sp>
    </p:spTree>
    <p:extLst>
      <p:ext uri="{BB962C8B-B14F-4D97-AF65-F5344CB8AC3E}">
        <p14:creationId xmlns:p14="http://schemas.microsoft.com/office/powerpoint/2010/main" val="2918297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often asked whether the first six people listed on Trent’s inventory were related in some way, through birth or marriage, as they include two adults and four younger people. Unfortunately, we don’t know. </a:t>
            </a:r>
          </a:p>
          <a:p>
            <a:endParaRPr lang="en-US" dirty="0"/>
          </a:p>
          <a:p>
            <a:r>
              <a:rPr lang="en-US" dirty="0"/>
              <a:t>What we don’t know again illustrates what was considered important about these people to the men who were inventorying and assessing Trent’s property. As “property” or “chattel,” personal relationships were not relevant to the value assigned to these individuals nor would they have been considered in determining what happened to them after Trent’s death. </a:t>
            </a:r>
          </a:p>
          <a:p>
            <a:endParaRPr lang="en-US" dirty="0"/>
          </a:p>
          <a:p>
            <a:r>
              <a:rPr lang="en-US" dirty="0"/>
              <a:t>This attitude was possible because of the commonly held “supposedly scientific” belief among white Europeans and colonists that people of African descent were not capable of strong emotional ties. This belief, along with the assumption that African people did not have the same cognitive or intellectual abilities as those of European (specifically western European) descent, allowed whites to believe that slavery was part of the “natural order.” </a:t>
            </a:r>
          </a:p>
        </p:txBody>
      </p:sp>
      <p:sp>
        <p:nvSpPr>
          <p:cNvPr id="4" name="Slide Number Placeholder 3"/>
          <p:cNvSpPr>
            <a:spLocks noGrp="1"/>
          </p:cNvSpPr>
          <p:nvPr>
            <p:ph type="sldNum" sz="quarter" idx="5"/>
          </p:nvPr>
        </p:nvSpPr>
        <p:spPr/>
        <p:txBody>
          <a:bodyPr/>
          <a:lstStyle/>
          <a:p>
            <a:fld id="{8D348D0F-2DF1-402B-A596-FEC3E6CA2174}" type="slidenum">
              <a:rPr lang="en-US" smtClean="0"/>
              <a:t>17</a:t>
            </a:fld>
            <a:endParaRPr lang="en-US"/>
          </a:p>
        </p:txBody>
      </p:sp>
    </p:spTree>
    <p:extLst>
      <p:ext uri="{BB962C8B-B14F-4D97-AF65-F5344CB8AC3E}">
        <p14:creationId xmlns:p14="http://schemas.microsoft.com/office/powerpoint/2010/main" val="2915445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67" indent="-170867">
              <a:buFont typeface="Arial" panose="020B0604020202020204" pitchFamily="34" charset="0"/>
              <a:buChar char="•"/>
            </a:pPr>
            <a:r>
              <a:rPr lang="en-US" dirty="0"/>
              <a:t>Note that the mannequins have indistinct faces – emphasizing that we don’t know how they actually looked. We have white mannequins with indistinct facial features representing Trent, his wife, and their young son for the same reason.</a:t>
            </a:r>
          </a:p>
          <a:p>
            <a:pPr marL="170867" indent="-170867">
              <a:buFont typeface="Arial" panose="020B0604020202020204" pitchFamily="34" charset="0"/>
              <a:buChar char="•"/>
            </a:pPr>
            <a:endParaRPr lang="en-US" dirty="0"/>
          </a:p>
          <a:p>
            <a:pPr marL="170867" indent="-170867">
              <a:buFont typeface="Arial" panose="020B0604020202020204" pitchFamily="34" charset="0"/>
              <a:buChar char="•"/>
            </a:pPr>
            <a:r>
              <a:rPr lang="en-US" dirty="0">
                <a:effectLst/>
                <a:ea typeface="Times New Roman" panose="02020603050405020304" pitchFamily="18" charset="0"/>
              </a:rPr>
              <a:t>While Trent’s inventory offer’s little evidence of the fashion of clothing that he provided to his slaves, it does provide clues to fashion in which he kept his household. His “</a:t>
            </a:r>
            <a:r>
              <a:rPr lang="en-US" dirty="0" err="1">
                <a:effectLst/>
                <a:ea typeface="Times New Roman" panose="02020603050405020304" pitchFamily="18" charset="0"/>
              </a:rPr>
              <a:t>jap’d</a:t>
            </a:r>
            <a:r>
              <a:rPr lang="en-US" dirty="0">
                <a:effectLst/>
                <a:ea typeface="Times New Roman" panose="02020603050405020304" pitchFamily="18" charset="0"/>
              </a:rPr>
              <a:t>” (japanned) furniture, large gilt pier glasses, and other fashionable items, as well as the </a:t>
            </a:r>
            <a:r>
              <a:rPr lang="en-US" dirty="0">
                <a:ea typeface="Times New Roman" panose="02020603050405020304" pitchFamily="18" charset="0"/>
              </a:rPr>
              <a:t>large </a:t>
            </a:r>
            <a:r>
              <a:rPr lang="en-US" dirty="0">
                <a:effectLst/>
                <a:ea typeface="Times New Roman" panose="02020603050405020304" pitchFamily="18" charset="0"/>
              </a:rPr>
              <a:t>number of enslaved people </a:t>
            </a:r>
            <a:r>
              <a:rPr lang="en-US" dirty="0">
                <a:ea typeface="Times New Roman" panose="02020603050405020304" pitchFamily="18" charset="0"/>
              </a:rPr>
              <a:t>working in his house</a:t>
            </a:r>
            <a:r>
              <a:rPr lang="en-US" dirty="0">
                <a:effectLst/>
                <a:ea typeface="Times New Roman" panose="02020603050405020304" pitchFamily="18" charset="0"/>
              </a:rPr>
              <a:t>, suggest a stylish existence. </a:t>
            </a:r>
          </a:p>
          <a:p>
            <a:pPr marL="170867" indent="-170867">
              <a:buFont typeface="Arial" panose="020B0604020202020204" pitchFamily="34" charset="0"/>
              <a:buChar char="•"/>
            </a:pPr>
            <a:endParaRPr lang="en-US" dirty="0">
              <a:effectLst/>
              <a:ea typeface="Times New Roman" panose="02020603050405020304" pitchFamily="18" charset="0"/>
            </a:endParaRPr>
          </a:p>
          <a:p>
            <a:pPr marL="170867" indent="-170867">
              <a:buFont typeface="Arial" panose="020B0604020202020204" pitchFamily="34" charset="0"/>
              <a:buChar char="•"/>
            </a:pPr>
            <a:r>
              <a:rPr lang="en-US" dirty="0">
                <a:effectLst/>
                <a:ea typeface="Times New Roman" panose="02020603050405020304" pitchFamily="18" charset="0"/>
              </a:rPr>
              <a:t>The manner in which Trent lived makes it quite plausible that </a:t>
            </a:r>
            <a:r>
              <a:rPr lang="en-US" dirty="0" err="1">
                <a:effectLst/>
                <a:ea typeface="Times New Roman" panose="02020603050405020304" pitchFamily="18" charset="0"/>
              </a:rPr>
              <a:t>Yaff</a:t>
            </a:r>
            <a:r>
              <a:rPr lang="en-US" dirty="0">
                <a:effectLst/>
                <a:ea typeface="Times New Roman" panose="02020603050405020304" pitchFamily="18" charset="0"/>
              </a:rPr>
              <a:t> as butler was attired in the stylish turban, jacket uniform, and even a silver collar, as was shown in early 18</a:t>
            </a:r>
            <a:r>
              <a:rPr lang="en-US" baseline="30000" dirty="0">
                <a:effectLst/>
                <a:ea typeface="Times New Roman" panose="02020603050405020304" pitchFamily="18" charset="0"/>
              </a:rPr>
              <a:t>th</a:t>
            </a:r>
            <a:r>
              <a:rPr lang="en-US" dirty="0">
                <a:effectLst/>
                <a:ea typeface="Times New Roman" panose="02020603050405020304" pitchFamily="18" charset="0"/>
              </a:rPr>
              <a:t> </a:t>
            </a:r>
            <a:r>
              <a:rPr lang="en-US" dirty="0">
                <a:ea typeface="Times New Roman" panose="02020603050405020304" pitchFamily="18" charset="0"/>
              </a:rPr>
              <a:t>century paintings</a:t>
            </a:r>
            <a:r>
              <a:rPr lang="en-US" dirty="0">
                <a:effectLst/>
                <a:ea typeface="Times New Roman" panose="02020603050405020304" pitchFamily="18" charset="0"/>
              </a:rPr>
              <a:t>. </a:t>
            </a:r>
          </a:p>
          <a:p>
            <a:pPr marL="170867" indent="-170867">
              <a:buFont typeface="Arial" panose="020B0604020202020204" pitchFamily="34" charset="0"/>
              <a:buChar char="•"/>
            </a:pPr>
            <a:endParaRPr lang="en-US" dirty="0">
              <a:effectLst/>
            </a:endParaRPr>
          </a:p>
          <a:p>
            <a:pPr marL="170867" indent="-170867">
              <a:buFont typeface="Arial" panose="020B0604020202020204" pitchFamily="34" charset="0"/>
              <a:buChar char="•"/>
            </a:pPr>
            <a:r>
              <a:rPr lang="en-US" dirty="0">
                <a:effectLst/>
              </a:rPr>
              <a:t>We learned more about </a:t>
            </a:r>
            <a:r>
              <a:rPr lang="en-US" dirty="0" err="1">
                <a:effectLst/>
              </a:rPr>
              <a:t>Yaff</a:t>
            </a:r>
            <a:r>
              <a:rPr lang="en-US" dirty="0">
                <a:effectLst/>
              </a:rPr>
              <a:t> from a runaway advertisement that we’ll look at later.</a:t>
            </a:r>
            <a:r>
              <a:rPr lang="en-US" sz="1800" dirty="0"/>
              <a:t> </a:t>
            </a:r>
            <a:endParaRPr lang="en-US" dirty="0"/>
          </a:p>
        </p:txBody>
      </p:sp>
      <p:sp>
        <p:nvSpPr>
          <p:cNvPr id="4" name="Slide Number Placeholder 3"/>
          <p:cNvSpPr>
            <a:spLocks noGrp="1"/>
          </p:cNvSpPr>
          <p:nvPr>
            <p:ph type="sldNum" sz="quarter" idx="5"/>
          </p:nvPr>
        </p:nvSpPr>
        <p:spPr/>
        <p:txBody>
          <a:bodyPr/>
          <a:lstStyle/>
          <a:p>
            <a:fld id="{8D348D0F-2DF1-402B-A596-FEC3E6CA2174}" type="slidenum">
              <a:rPr lang="en-US" smtClean="0"/>
              <a:t>18</a:t>
            </a:fld>
            <a:endParaRPr lang="en-US"/>
          </a:p>
        </p:txBody>
      </p:sp>
    </p:spTree>
    <p:extLst>
      <p:ext uri="{BB962C8B-B14F-4D97-AF65-F5344CB8AC3E}">
        <p14:creationId xmlns:p14="http://schemas.microsoft.com/office/powerpoint/2010/main" val="182270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earlier, we use clues from the probate inventory to understand the likely status and skills of the enslaved members of Trent’s household.</a:t>
            </a:r>
          </a:p>
          <a:p>
            <a:endParaRPr lang="en-US" dirty="0"/>
          </a:p>
          <a:p>
            <a:endParaRPr lang="en-US" dirty="0"/>
          </a:p>
        </p:txBody>
      </p:sp>
      <p:sp>
        <p:nvSpPr>
          <p:cNvPr id="4" name="Slide Number Placeholder 3"/>
          <p:cNvSpPr>
            <a:spLocks noGrp="1"/>
          </p:cNvSpPr>
          <p:nvPr>
            <p:ph type="sldNum" sz="quarter" idx="5"/>
          </p:nvPr>
        </p:nvSpPr>
        <p:spPr/>
        <p:txBody>
          <a:bodyPr/>
          <a:lstStyle/>
          <a:p>
            <a:fld id="{8D348D0F-2DF1-402B-A596-FEC3E6CA2174}" type="slidenum">
              <a:rPr lang="en-US" smtClean="0"/>
              <a:t>19</a:t>
            </a:fld>
            <a:endParaRPr lang="en-US"/>
          </a:p>
        </p:txBody>
      </p:sp>
      <p:pic>
        <p:nvPicPr>
          <p:cNvPr id="6" name="Picture 5" descr="Text, letter&#10;&#10;Description automatically generated">
            <a:extLst>
              <a:ext uri="{FF2B5EF4-FFF2-40B4-BE49-F238E27FC236}">
                <a16:creationId xmlns:a16="http://schemas.microsoft.com/office/drawing/2014/main" id="{5FD9E3A0-3CD7-4881-93FE-A1DA9C67C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695" y="4994569"/>
            <a:ext cx="4907009" cy="2822332"/>
          </a:xfrm>
          <a:prstGeom prst="rect">
            <a:avLst/>
          </a:prstGeom>
        </p:spPr>
      </p:pic>
    </p:spTree>
    <p:extLst>
      <p:ext uri="{BB962C8B-B14F-4D97-AF65-F5344CB8AC3E}">
        <p14:creationId xmlns:p14="http://schemas.microsoft.com/office/powerpoint/2010/main" val="207149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Acknowledgement:</a:t>
            </a:r>
          </a:p>
          <a:p>
            <a:endParaRPr lang="en-US" dirty="0"/>
          </a:p>
          <a:p>
            <a:r>
              <a:rPr lang="en-US" b="0" i="0" dirty="0">
                <a:solidFill>
                  <a:srgbClr val="3F3F3F"/>
                </a:solidFill>
                <a:effectLst/>
                <a:latin typeface="Open Sans" panose="020B0606030504020204" pitchFamily="34" charset="0"/>
              </a:rPr>
              <a:t>The land on which the Trent House and the city of Trenton stands is part of the traditional territory of the </a:t>
            </a:r>
            <a:r>
              <a:rPr lang="en-US" b="0" i="0" dirty="0" err="1">
                <a:solidFill>
                  <a:srgbClr val="3F3F3F"/>
                </a:solidFill>
                <a:effectLst/>
                <a:latin typeface="Open Sans" panose="020B0606030504020204" pitchFamily="34" charset="0"/>
              </a:rPr>
              <a:t>Lenni</a:t>
            </a:r>
            <a:r>
              <a:rPr lang="en-US" b="0" i="0" dirty="0">
                <a:solidFill>
                  <a:srgbClr val="3F3F3F"/>
                </a:solidFill>
                <a:effectLst/>
                <a:latin typeface="Open Sans" panose="020B0606030504020204" pitchFamily="34" charset="0"/>
              </a:rPr>
              <a:t>-Lenape, called "</a:t>
            </a:r>
            <a:r>
              <a:rPr lang="en-US" b="0" i="0" dirty="0" err="1">
                <a:solidFill>
                  <a:srgbClr val="3F3F3F"/>
                </a:solidFill>
                <a:effectLst/>
                <a:latin typeface="Open Sans" panose="020B0606030504020204" pitchFamily="34" charset="0"/>
              </a:rPr>
              <a:t>Lenapehoking</a:t>
            </a:r>
            <a:r>
              <a:rPr lang="en-US" b="0" i="0" dirty="0">
                <a:solidFill>
                  <a:srgbClr val="3F3F3F"/>
                </a:solidFill>
                <a:effectLst/>
                <a:latin typeface="Open Sans" panose="020B0606030504020204" pitchFamily="34" charset="0"/>
              </a:rPr>
              <a:t>." During the colonial era and early federal period, many were removed west and north, but some also remain in continuing historical tribal communities of the region. We acknowledge the </a:t>
            </a:r>
            <a:r>
              <a:rPr lang="en-US" b="0" i="0" dirty="0" err="1">
                <a:solidFill>
                  <a:srgbClr val="3F3F3F"/>
                </a:solidFill>
                <a:effectLst/>
                <a:latin typeface="Open Sans" panose="020B0606030504020204" pitchFamily="34" charset="0"/>
              </a:rPr>
              <a:t>Lenni</a:t>
            </a:r>
            <a:r>
              <a:rPr lang="en-US" b="0" i="0" dirty="0">
                <a:solidFill>
                  <a:srgbClr val="3F3F3F"/>
                </a:solidFill>
                <a:effectLst/>
                <a:latin typeface="Open Sans" panose="020B0606030504020204" pitchFamily="34" charset="0"/>
              </a:rPr>
              <a:t>-Lenape as the original people of this land and their continuing relationship with their territory.​</a:t>
            </a:r>
          </a:p>
          <a:p>
            <a:endParaRPr lang="en-US" dirty="0">
              <a:solidFill>
                <a:srgbClr val="3F3F3F"/>
              </a:solidFill>
              <a:latin typeface="Open Sans" panose="020B06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8D348D0F-2DF1-402B-A596-FEC3E6CA2174}" type="slidenum">
              <a:rPr lang="en-US" smtClean="0"/>
              <a:t>2</a:t>
            </a:fld>
            <a:endParaRPr lang="en-US"/>
          </a:p>
        </p:txBody>
      </p:sp>
    </p:spTree>
    <p:extLst>
      <p:ext uri="{BB962C8B-B14F-4D97-AF65-F5344CB8AC3E}">
        <p14:creationId xmlns:p14="http://schemas.microsoft.com/office/powerpoint/2010/main" val="114211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Trent was a businessman and did not see his property in New Jersey as a country estate for his retirement but as a plantation – a system intended to build his wealth. His farms produced wheat for his grist mill, which ground flour for his bakehouse producing bread to ship for sale in Philadelphia. </a:t>
            </a:r>
            <a:br>
              <a:rPr lang="en-US" dirty="0"/>
            </a:br>
            <a:br>
              <a:rPr lang="en-US" dirty="0"/>
            </a:br>
            <a:r>
              <a:rPr lang="en-US" dirty="0"/>
              <a:t>The importance of Harry to this part of Trent’s business is mentioned in the letter – READ HIGHLIGHTED SENTENCE.</a:t>
            </a:r>
          </a:p>
          <a:p>
            <a:endParaRPr lang="en-US" dirty="0"/>
          </a:p>
          <a:p>
            <a:r>
              <a:rPr lang="en-US" dirty="0"/>
              <a:t>The people Trent enslaved were expected to contribute to his wealth/status and were “valued” accordingly – the amount of money that Harry was assessed (45 English pounds) was one of the highest of all of Trent’s enslaved people.</a:t>
            </a:r>
          </a:p>
        </p:txBody>
      </p:sp>
      <p:sp>
        <p:nvSpPr>
          <p:cNvPr id="4" name="Slide Number Placeholder 3"/>
          <p:cNvSpPr>
            <a:spLocks noGrp="1"/>
          </p:cNvSpPr>
          <p:nvPr>
            <p:ph type="sldNum" sz="quarter" idx="5"/>
          </p:nvPr>
        </p:nvSpPr>
        <p:spPr/>
        <p:txBody>
          <a:bodyPr/>
          <a:lstStyle/>
          <a:p>
            <a:fld id="{8D348D0F-2DF1-402B-A596-FEC3E6CA2174}" type="slidenum">
              <a:rPr lang="en-US" smtClean="0"/>
              <a:t>20</a:t>
            </a:fld>
            <a:endParaRPr lang="en-US"/>
          </a:p>
        </p:txBody>
      </p:sp>
    </p:spTree>
    <p:extLst>
      <p:ext uri="{BB962C8B-B14F-4D97-AF65-F5344CB8AC3E}">
        <p14:creationId xmlns:p14="http://schemas.microsoft.com/office/powerpoint/2010/main" val="3862982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EB2C3-EC14-4741-A235-C12316BB9C15}" type="slidenum">
              <a:rPr lang="en-US" smtClean="0"/>
              <a:t>21</a:t>
            </a:fld>
            <a:endParaRPr lang="en-US" dirty="0"/>
          </a:p>
        </p:txBody>
      </p:sp>
    </p:spTree>
    <p:extLst>
      <p:ext uri="{BB962C8B-B14F-4D97-AF65-F5344CB8AC3E}">
        <p14:creationId xmlns:p14="http://schemas.microsoft.com/office/powerpoint/2010/main" val="2896860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22</a:t>
            </a:fld>
            <a:endParaRPr lang="en-US"/>
          </a:p>
        </p:txBody>
      </p:sp>
    </p:spTree>
    <p:extLst>
      <p:ext uri="{BB962C8B-B14F-4D97-AF65-F5344CB8AC3E}">
        <p14:creationId xmlns:p14="http://schemas.microsoft.com/office/powerpoint/2010/main" val="4222945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6240" y="4495520"/>
            <a:ext cx="6294119" cy="4145559"/>
          </a:xfrm>
        </p:spPr>
        <p:txBody>
          <a:bodyPr/>
          <a:lstStyle/>
          <a:p>
            <a:pPr marL="170867" indent="-170867" defTabSz="911291">
              <a:buFont typeface="Arial" panose="020B0604020202020204" pitchFamily="34" charset="0"/>
              <a:buChar char="•"/>
              <a:defRPr/>
            </a:pPr>
            <a:r>
              <a:rPr lang="en-US" dirty="0"/>
              <a:t>In the Trent House, there are pallets on the floor where enslaved people likely would have slept. The pallets were made of rough linen and stuffed with straw. (This same construction would have been used for the mattresses for the Trent family, though they would have been placed on bedsteads and covered with linen sheets and fine comforters.) This is based on extrapolation from evidence at other colonial sites. </a:t>
            </a:r>
          </a:p>
          <a:p>
            <a:pPr marL="170867" indent="-170867" defTabSz="911291">
              <a:buFont typeface="Arial" panose="020B0604020202020204" pitchFamily="34" charset="0"/>
              <a:buChar char="•"/>
              <a:defRPr/>
            </a:pPr>
            <a:endParaRPr lang="en-US" dirty="0"/>
          </a:p>
          <a:p>
            <a:pPr marL="170867" indent="-170867" defTabSz="911291">
              <a:buFont typeface="Arial" panose="020B0604020202020204" pitchFamily="34" charset="0"/>
              <a:buChar char="•"/>
              <a:defRPr/>
            </a:pPr>
            <a:r>
              <a:rPr lang="en-US" dirty="0" err="1"/>
              <a:t>Yaff’s</a:t>
            </a:r>
            <a:r>
              <a:rPr lang="en-US" dirty="0"/>
              <a:t> pallet is placed in a closet between William Trent and Madame Trent’s chambers so that he would be available to them during the night. Hand bells were listed on the probate inventory and we interpret that they would have been used to summon </a:t>
            </a:r>
            <a:r>
              <a:rPr lang="en-US" dirty="0" err="1"/>
              <a:t>Yaff</a:t>
            </a:r>
            <a:r>
              <a:rPr lang="en-US" dirty="0"/>
              <a:t> or one of the other enslaved servants.</a:t>
            </a:r>
          </a:p>
          <a:p>
            <a:pPr marL="170867" indent="-170867" defTabSz="911291">
              <a:buFont typeface="Arial" panose="020B0604020202020204" pitchFamily="34" charset="0"/>
              <a:buChar char="•"/>
              <a:defRPr/>
            </a:pPr>
            <a:endParaRPr lang="en-US" dirty="0"/>
          </a:p>
          <a:p>
            <a:pPr marL="170867" indent="-170867" defTabSz="911291">
              <a:buFont typeface="Arial" panose="020B0604020202020204" pitchFamily="34" charset="0"/>
              <a:buChar char="•"/>
              <a:defRPr/>
            </a:pPr>
            <a:r>
              <a:rPr lang="en-US" dirty="0"/>
              <a:t>We ask visitors to consider the implications of having no separate living quarters on privacy and surveillance and compare this with living arrangements that the men who worked in the mills and on the plantation had.</a:t>
            </a:r>
          </a:p>
          <a:p>
            <a:pPr marL="170867" indent="-170867" defTabSz="911291">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F59EB2C3-EC14-4741-A235-C12316BB9C15}" type="slidenum">
              <a:rPr lang="en-US" smtClean="0"/>
              <a:t>23</a:t>
            </a:fld>
            <a:endParaRPr lang="en-US" dirty="0"/>
          </a:p>
        </p:txBody>
      </p:sp>
    </p:spTree>
    <p:extLst>
      <p:ext uri="{BB962C8B-B14F-4D97-AF65-F5344CB8AC3E}">
        <p14:creationId xmlns:p14="http://schemas.microsoft.com/office/powerpoint/2010/main" val="4198458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95518"/>
            <a:ext cx="6088380" cy="4334449"/>
          </a:xfrm>
        </p:spPr>
        <p:txBody>
          <a:bodyPr/>
          <a:lstStyle/>
          <a:p>
            <a:endParaRPr lang="en-US" dirty="0"/>
          </a:p>
          <a:p>
            <a:r>
              <a:rPr lang="en-US" dirty="0"/>
              <a:t>We have developed exhibits contrasting the diet of the elites in the 18</a:t>
            </a:r>
            <a:r>
              <a:rPr lang="en-US" baseline="30000" dirty="0"/>
              <a:t>th</a:t>
            </a:r>
            <a:r>
              <a:rPr lang="en-US" dirty="0"/>
              <a:t> century with what were the likely rations provided to enslaved people, using faux foods. Again, this information is not available from primary sources directly associated with Trent, but from household accounts and other evidence from similar sites.</a:t>
            </a:r>
          </a:p>
          <a:p>
            <a:endParaRPr lang="en-US" dirty="0"/>
          </a:p>
          <a:p>
            <a:r>
              <a:rPr lang="en-US" dirty="0"/>
              <a:t>As you can see on the left on the dinner table for the </a:t>
            </a:r>
            <a:r>
              <a:rPr lang="en-US" dirty="0" err="1"/>
              <a:t>Trents</a:t>
            </a:r>
            <a:r>
              <a:rPr lang="en-US" dirty="0"/>
              <a:t>, there is beef, oysters, bread stuffing, mashed turnips, white bread and desserts on the table. There would have been wine or some type of cordial like madeira with dinner and tea. The average person in 18</a:t>
            </a:r>
            <a:r>
              <a:rPr lang="en-US" baseline="30000" dirty="0"/>
              <a:t>th</a:t>
            </a:r>
            <a:r>
              <a:rPr lang="en-US" dirty="0"/>
              <a:t> c. Philadelphia would have eaten about 3000-3500 calories per day. This was a diverse diet, with an excess of calories, plenty of nutrients and high fat foods.</a:t>
            </a:r>
          </a:p>
          <a:p>
            <a:endParaRPr lang="en-US" dirty="0"/>
          </a:p>
          <a:p>
            <a:r>
              <a:rPr lang="en-US" b="0" dirty="0"/>
              <a:t>We juxtaposed the diet of the elites in  the 18</a:t>
            </a:r>
            <a:r>
              <a:rPr lang="en-US" b="0" baseline="30000" dirty="0"/>
              <a:t>th</a:t>
            </a:r>
            <a:r>
              <a:rPr lang="en-US" b="0" dirty="0"/>
              <a:t> century with the diet of enslaved people. This exhibit shows the typical food the enslaved people would have eaten</a:t>
            </a:r>
            <a:r>
              <a:rPr lang="en-US" b="0" baseline="0" dirty="0"/>
              <a:t> – both rations and foods they produced themselves.</a:t>
            </a:r>
            <a:endParaRPr lang="en-US" b="0" dirty="0"/>
          </a:p>
          <a:p>
            <a:endParaRPr lang="en-US" b="0" dirty="0"/>
          </a:p>
        </p:txBody>
      </p:sp>
      <p:sp>
        <p:nvSpPr>
          <p:cNvPr id="4" name="Slide Number Placeholder 3"/>
          <p:cNvSpPr>
            <a:spLocks noGrp="1"/>
          </p:cNvSpPr>
          <p:nvPr>
            <p:ph type="sldNum" sz="quarter" idx="10"/>
          </p:nvPr>
        </p:nvSpPr>
        <p:spPr/>
        <p:txBody>
          <a:bodyPr/>
          <a:lstStyle/>
          <a:p>
            <a:fld id="{F59EB2C3-EC14-4741-A235-C12316BB9C15}" type="slidenum">
              <a:rPr lang="en-US" smtClean="0"/>
              <a:t>24</a:t>
            </a:fld>
            <a:endParaRPr lang="en-US" dirty="0"/>
          </a:p>
        </p:txBody>
      </p:sp>
    </p:spTree>
    <p:extLst>
      <p:ext uri="{BB962C8B-B14F-4D97-AF65-F5344CB8AC3E}">
        <p14:creationId xmlns:p14="http://schemas.microsoft.com/office/powerpoint/2010/main" val="111166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95518"/>
            <a:ext cx="6088380" cy="4334449"/>
          </a:xfrm>
        </p:spPr>
        <p:txBody>
          <a:bodyPr/>
          <a:lstStyle/>
          <a:p>
            <a:endParaRPr lang="en-US" dirty="0"/>
          </a:p>
          <a:p>
            <a:r>
              <a:rPr lang="en-US" b="0" dirty="0"/>
              <a:t>There was a caloric deficit in the typical ration, making it necessary for supplemental food, which might be obtained by growing a garden, hunting, fishing and raising livestock. Additionally, these food items could be sold in the local market with the proceeds going to buying other things they wanted or possibly even their freedom or a family member’s freedom.</a:t>
            </a:r>
          </a:p>
          <a:p>
            <a:endParaRPr lang="en-US" dirty="0"/>
          </a:p>
          <a:p>
            <a:r>
              <a:rPr lang="en-US" b="0" dirty="0"/>
              <a:t>However, ability to either produce their own food or sell it and keep the money was only possible with the consent of the owner.</a:t>
            </a:r>
          </a:p>
        </p:txBody>
      </p:sp>
      <p:sp>
        <p:nvSpPr>
          <p:cNvPr id="4" name="Slide Number Placeholder 3"/>
          <p:cNvSpPr>
            <a:spLocks noGrp="1"/>
          </p:cNvSpPr>
          <p:nvPr>
            <p:ph type="sldNum" sz="quarter" idx="10"/>
          </p:nvPr>
        </p:nvSpPr>
        <p:spPr/>
        <p:txBody>
          <a:bodyPr/>
          <a:lstStyle/>
          <a:p>
            <a:fld id="{F59EB2C3-EC14-4741-A235-C12316BB9C15}" type="slidenum">
              <a:rPr lang="en-US" smtClean="0"/>
              <a:t>25</a:t>
            </a:fld>
            <a:endParaRPr lang="en-US" dirty="0"/>
          </a:p>
        </p:txBody>
      </p:sp>
    </p:spTree>
    <p:extLst>
      <p:ext uri="{BB962C8B-B14F-4D97-AF65-F5344CB8AC3E}">
        <p14:creationId xmlns:p14="http://schemas.microsoft.com/office/powerpoint/2010/main" val="3489764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001" y="4495521"/>
            <a:ext cx="5768001" cy="3274890"/>
          </a:xfrm>
        </p:spPr>
        <p:txBody>
          <a:bodyPr/>
          <a:lstStyle/>
          <a:p>
            <a:pPr marL="170867" indent="-170867">
              <a:buFont typeface="Arial" panose="020B0604020202020204" pitchFamily="34" charset="0"/>
              <a:buChar char="•"/>
              <a:defRPr/>
            </a:pPr>
            <a:r>
              <a:rPr lang="en-US" dirty="0"/>
              <a:t>Joan likely would have slept and spent most of her days in the kitchen, preparing the 4 meals a day for the </a:t>
            </a:r>
            <a:r>
              <a:rPr lang="en-US" dirty="0" err="1"/>
              <a:t>Trents</a:t>
            </a:r>
            <a:r>
              <a:rPr lang="en-US" dirty="0"/>
              <a:t> as well as food for her fellow enslaved servants.</a:t>
            </a:r>
          </a:p>
          <a:p>
            <a:pPr defTabSz="911291">
              <a:defRPr/>
            </a:pPr>
            <a:endParaRPr lang="en-US" dirty="0"/>
          </a:p>
          <a:p>
            <a:pPr marL="170867" indent="-170867">
              <a:buFont typeface="Arial" panose="020B0604020202020204" pitchFamily="34" charset="0"/>
              <a:buChar char="•"/>
              <a:defRPr/>
            </a:pPr>
            <a:r>
              <a:rPr lang="en-US" dirty="0"/>
              <a:t>We believe that Joan was likely a skilled cook, based on the wide variety of kitchen implements listed on the probate inventory. These include:  a fish kettle, a dough trough, frying pans, baking pans, saucepans, larding pans a stew  pan, a coffee pot and a tea kettle, Based on these items, it is clear that Joan could stew fish, make bread, fry, bake, make sauces and stews, lard meats and make coffee and tea, among other things.</a:t>
            </a:r>
          </a:p>
          <a:p>
            <a:pPr defTabSz="911291">
              <a:defRPr/>
            </a:pPr>
            <a:endParaRPr lang="en-US" dirty="0"/>
          </a:p>
          <a:p>
            <a:pPr marL="170867" indent="-170867">
              <a:buFont typeface="Arial" panose="020B0604020202020204" pitchFamily="34" charset="0"/>
              <a:buChar char="•"/>
              <a:defRPr/>
            </a:pPr>
            <a:r>
              <a:rPr lang="en-US" dirty="0"/>
              <a:t>In the kitchen, we have placed a pallet and a wooden box for Joan’s belongings, which include some extra clothing, some fabric, some sewing equipment, a necklace, a comb and a teapot and bowl.  Joan may have been able to purchase some of these things, like the comb or necklace, by growing vegetables or making things and selling them in the market. This illustrates that her skills could have not only benefitted the </a:t>
            </a:r>
            <a:r>
              <a:rPr lang="en-US" dirty="0" err="1"/>
              <a:t>Trents</a:t>
            </a:r>
            <a:r>
              <a:rPr lang="en-US" dirty="0"/>
              <a:t> but herself as well.</a:t>
            </a:r>
          </a:p>
          <a:p>
            <a:endParaRPr lang="en-US" dirty="0"/>
          </a:p>
        </p:txBody>
      </p:sp>
      <p:sp>
        <p:nvSpPr>
          <p:cNvPr id="4" name="Slide Number Placeholder 3"/>
          <p:cNvSpPr>
            <a:spLocks noGrp="1"/>
          </p:cNvSpPr>
          <p:nvPr>
            <p:ph type="sldNum" sz="quarter" idx="10"/>
          </p:nvPr>
        </p:nvSpPr>
        <p:spPr/>
        <p:txBody>
          <a:bodyPr/>
          <a:lstStyle/>
          <a:p>
            <a:fld id="{F59EB2C3-EC14-4741-A235-C12316BB9C15}" type="slidenum">
              <a:rPr lang="en-US" smtClean="0"/>
              <a:t>26</a:t>
            </a:fld>
            <a:endParaRPr lang="en-US" dirty="0"/>
          </a:p>
        </p:txBody>
      </p:sp>
    </p:spTree>
    <p:extLst>
      <p:ext uri="{BB962C8B-B14F-4D97-AF65-F5344CB8AC3E}">
        <p14:creationId xmlns:p14="http://schemas.microsoft.com/office/powerpoint/2010/main" val="3798345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438955"/>
            <a:ext cx="6553200" cy="4251008"/>
          </a:xfrm>
        </p:spPr>
        <p:txBody>
          <a:bodyPr/>
          <a:lstStyle/>
          <a:p>
            <a:r>
              <a:rPr lang="en-US" dirty="0"/>
              <a:t>We are fortunate that a few years ago a man researching the Trent family discovered this runaway ad for </a:t>
            </a:r>
            <a:r>
              <a:rPr lang="en-US" dirty="0" err="1"/>
              <a:t>Yaff</a:t>
            </a:r>
            <a:r>
              <a:rPr lang="en-US" dirty="0"/>
              <a:t> published on behalf of James Alexander in the New York Gazette in 1729. From the ad it is clear that the runaway was the same </a:t>
            </a:r>
            <a:r>
              <a:rPr lang="en-US" dirty="0" err="1"/>
              <a:t>Yaff</a:t>
            </a:r>
            <a:r>
              <a:rPr lang="en-US" dirty="0"/>
              <a:t> who had been listed in Trent’s inventory. </a:t>
            </a:r>
            <a:r>
              <a:rPr lang="en-US" dirty="0" err="1"/>
              <a:t>Yaff</a:t>
            </a:r>
            <a:r>
              <a:rPr lang="en-US" dirty="0"/>
              <a:t> had apparently been sold or given to Alexander after Trent’s death – Alexander was an executor of Trent’s estate and perhaps a creditor.</a:t>
            </a:r>
          </a:p>
          <a:p>
            <a:endParaRPr lang="en-US" dirty="0"/>
          </a:p>
          <a:p>
            <a:r>
              <a:rPr lang="en-US" dirty="0"/>
              <a:t>Runaway ads give personal information not found in other documents like probate inventories or wills</a:t>
            </a:r>
          </a:p>
          <a:p>
            <a:pPr marL="171450" indent="-171450">
              <a:buFont typeface="Arial" panose="020B0604020202020204" pitchFamily="34" charset="0"/>
              <a:buChar char="•"/>
            </a:pPr>
            <a:r>
              <a:rPr lang="en-US" dirty="0"/>
              <a:t>We now know that he was about 35 years of age when he ran away from James Alexander. That suggests that he was in his 20s when he was in the Trent household. And he had previously been enslaved by another person before Trent.</a:t>
            </a:r>
          </a:p>
          <a:p>
            <a:pPr marL="171450" indent="-171450">
              <a:buFont typeface="Arial" panose="020B0604020202020204" pitchFamily="34" charset="0"/>
              <a:buChar char="•"/>
            </a:pPr>
            <a:r>
              <a:rPr lang="en-US" dirty="0"/>
              <a:t>He was wearing a livery uniform, which confirmed our assumptions about his position and duties.</a:t>
            </a:r>
          </a:p>
          <a:p>
            <a:pPr marL="171450" indent="-171450">
              <a:buFont typeface="Arial" panose="020B0604020202020204" pitchFamily="34" charset="0"/>
              <a:buChar char="•"/>
            </a:pPr>
            <a:r>
              <a:rPr lang="en-US" dirty="0"/>
              <a:t>He was seen south of New York. Was he with Alexander in Elizabethtown or on business there for him? Or did he escape from New York? Was he attempting to return to Trenton or reunite with the people from Trent’s household, or perhaps heading to Philadelphia where he might lose himself among free Blacks there?</a:t>
            </a:r>
          </a:p>
          <a:p>
            <a:pPr marL="171450" indent="-171450">
              <a:buFont typeface="Arial" panose="020B0604020202020204" pitchFamily="34" charset="0"/>
              <a:buChar char="•"/>
            </a:pPr>
            <a:r>
              <a:rPr lang="en-US" dirty="0"/>
              <a:t>He was born in this country – therefore, we know he was born into slavery.</a:t>
            </a:r>
          </a:p>
          <a:p>
            <a:pPr marL="171450" indent="-171450">
              <a:buFont typeface="Arial" panose="020B0604020202020204" pitchFamily="34" charset="0"/>
              <a:buChar char="•"/>
            </a:pPr>
            <a:r>
              <a:rPr lang="en-US" dirty="0"/>
              <a:t>He was described a “sensible, cunning” fellow, in other words intelligent and enterprising.</a:t>
            </a:r>
          </a:p>
          <a:p>
            <a:pPr marL="171450" indent="-171450">
              <a:buFont typeface="Arial" panose="020B0604020202020204" pitchFamily="34" charset="0"/>
              <a:buChar char="•"/>
            </a:pPr>
            <a:r>
              <a:rPr lang="en-US" dirty="0"/>
              <a:t>He could read and write – a valuable and relatively rare skill. </a:t>
            </a:r>
          </a:p>
          <a:p>
            <a:pPr marL="171450" indent="-171450">
              <a:buFont typeface="Arial" panose="020B0604020202020204" pitchFamily="34" charset="0"/>
              <a:buChar char="•"/>
            </a:pPr>
            <a:r>
              <a:rPr lang="en-US" dirty="0"/>
              <a:t>He likely forged a pass for himself – to aid himself in resisting being enslaved and reaching freedom. </a:t>
            </a:r>
          </a:p>
          <a:p>
            <a:pPr marL="171450" indent="-171450">
              <a:buFont typeface="Arial" panose="020B0604020202020204" pitchFamily="34" charset="0"/>
              <a:buChar char="•"/>
            </a:pPr>
            <a:endParaRPr lang="en-US" dirty="0"/>
          </a:p>
          <a:p>
            <a:r>
              <a:rPr lang="en-US" dirty="0"/>
              <a:t>But it is important to consider what important information about an individual is not provided and the perspective/motivation of the person placing the ad. </a:t>
            </a:r>
          </a:p>
        </p:txBody>
      </p:sp>
      <p:sp>
        <p:nvSpPr>
          <p:cNvPr id="4" name="Slide Number Placeholder 3"/>
          <p:cNvSpPr>
            <a:spLocks noGrp="1"/>
          </p:cNvSpPr>
          <p:nvPr>
            <p:ph type="sldNum" sz="quarter" idx="10"/>
          </p:nvPr>
        </p:nvSpPr>
        <p:spPr/>
        <p:txBody>
          <a:bodyPr/>
          <a:lstStyle/>
          <a:p>
            <a:fld id="{F59EB2C3-EC14-4741-A235-C12316BB9C15}" type="slidenum">
              <a:rPr lang="en-US" smtClean="0"/>
              <a:t>27</a:t>
            </a:fld>
            <a:endParaRPr lang="en-US" dirty="0"/>
          </a:p>
        </p:txBody>
      </p:sp>
    </p:spTree>
    <p:extLst>
      <p:ext uri="{BB962C8B-B14F-4D97-AF65-F5344CB8AC3E}">
        <p14:creationId xmlns:p14="http://schemas.microsoft.com/office/powerpoint/2010/main" val="1874384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EB2C3-EC14-4741-A235-C12316BB9C15}" type="slidenum">
              <a:rPr lang="en-US" smtClean="0"/>
              <a:t>28</a:t>
            </a:fld>
            <a:endParaRPr lang="en-US" dirty="0"/>
          </a:p>
        </p:txBody>
      </p:sp>
    </p:spTree>
    <p:extLst>
      <p:ext uri="{BB962C8B-B14F-4D97-AF65-F5344CB8AC3E}">
        <p14:creationId xmlns:p14="http://schemas.microsoft.com/office/powerpoint/2010/main" val="1098100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29</a:t>
            </a:fld>
            <a:endParaRPr lang="en-US"/>
          </a:p>
        </p:txBody>
      </p:sp>
    </p:spTree>
    <p:extLst>
      <p:ext uri="{BB962C8B-B14F-4D97-AF65-F5344CB8AC3E}">
        <p14:creationId xmlns:p14="http://schemas.microsoft.com/office/powerpoint/2010/main" val="232063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F3F3F"/>
                </a:solidFill>
                <a:latin typeface="Open Sans" panose="020B0606030504020204" pitchFamily="34" charset="0"/>
              </a:rPr>
              <a:t>Mission:</a:t>
            </a:r>
          </a:p>
          <a:p>
            <a:endParaRPr lang="en-US" dirty="0">
              <a:solidFill>
                <a:srgbClr val="3F3F3F"/>
              </a:solidFill>
              <a:latin typeface="Open Sans" panose="020B0606030504020204" pitchFamily="34" charset="0"/>
            </a:endParaRPr>
          </a:p>
          <a:p>
            <a:r>
              <a:rPr lang="en-US" b="0" i="0" dirty="0">
                <a:solidFill>
                  <a:srgbClr val="3F3F3F"/>
                </a:solidFill>
                <a:effectLst/>
                <a:latin typeface="Open Sans" panose="020B0606030504020204" pitchFamily="34" charset="0"/>
              </a:rPr>
              <a:t>To share the authentic history of the house, property, and people with our communities, connecting the past with today and tomorrow</a:t>
            </a:r>
            <a:endParaRPr lang="en-US" dirty="0"/>
          </a:p>
          <a:p>
            <a:endParaRPr lang="en-US" dirty="0"/>
          </a:p>
        </p:txBody>
      </p:sp>
      <p:sp>
        <p:nvSpPr>
          <p:cNvPr id="4" name="Slide Number Placeholder 3"/>
          <p:cNvSpPr>
            <a:spLocks noGrp="1"/>
          </p:cNvSpPr>
          <p:nvPr>
            <p:ph type="sldNum" sz="quarter" idx="5"/>
          </p:nvPr>
        </p:nvSpPr>
        <p:spPr/>
        <p:txBody>
          <a:bodyPr/>
          <a:lstStyle/>
          <a:p>
            <a:fld id="{8D348D0F-2DF1-402B-A596-FEC3E6CA2174}" type="slidenum">
              <a:rPr lang="en-US" smtClean="0"/>
              <a:t>3</a:t>
            </a:fld>
            <a:endParaRPr lang="en-US"/>
          </a:p>
        </p:txBody>
      </p:sp>
    </p:spTree>
    <p:extLst>
      <p:ext uri="{BB962C8B-B14F-4D97-AF65-F5344CB8AC3E}">
        <p14:creationId xmlns:p14="http://schemas.microsoft.com/office/powerpoint/2010/main" val="1970188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30</a:t>
            </a:fld>
            <a:endParaRPr lang="en-US"/>
          </a:p>
        </p:txBody>
      </p:sp>
    </p:spTree>
    <p:extLst>
      <p:ext uri="{BB962C8B-B14F-4D97-AF65-F5344CB8AC3E}">
        <p14:creationId xmlns:p14="http://schemas.microsoft.com/office/powerpoint/2010/main" val="470843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31</a:t>
            </a:fld>
            <a:endParaRPr lang="en-US"/>
          </a:p>
        </p:txBody>
      </p:sp>
    </p:spTree>
    <p:extLst>
      <p:ext uri="{BB962C8B-B14F-4D97-AF65-F5344CB8AC3E}">
        <p14:creationId xmlns:p14="http://schemas.microsoft.com/office/powerpoint/2010/main" val="229254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32</a:t>
            </a:fld>
            <a:endParaRPr lang="en-US"/>
          </a:p>
        </p:txBody>
      </p:sp>
    </p:spTree>
    <p:extLst>
      <p:ext uri="{BB962C8B-B14F-4D97-AF65-F5344CB8AC3E}">
        <p14:creationId xmlns:p14="http://schemas.microsoft.com/office/powerpoint/2010/main" val="544251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33</a:t>
            </a:fld>
            <a:endParaRPr lang="en-US"/>
          </a:p>
        </p:txBody>
      </p:sp>
    </p:spTree>
    <p:extLst>
      <p:ext uri="{BB962C8B-B14F-4D97-AF65-F5344CB8AC3E}">
        <p14:creationId xmlns:p14="http://schemas.microsoft.com/office/powerpoint/2010/main" val="1802002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34</a:t>
            </a:fld>
            <a:endParaRPr lang="en-US"/>
          </a:p>
        </p:txBody>
      </p:sp>
    </p:spTree>
    <p:extLst>
      <p:ext uri="{BB962C8B-B14F-4D97-AF65-F5344CB8AC3E}">
        <p14:creationId xmlns:p14="http://schemas.microsoft.com/office/powerpoint/2010/main" val="2860792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35</a:t>
            </a:fld>
            <a:endParaRPr lang="en-US"/>
          </a:p>
        </p:txBody>
      </p:sp>
    </p:spTree>
    <p:extLst>
      <p:ext uri="{BB962C8B-B14F-4D97-AF65-F5344CB8AC3E}">
        <p14:creationId xmlns:p14="http://schemas.microsoft.com/office/powerpoint/2010/main" val="4278944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36</a:t>
            </a:fld>
            <a:endParaRPr lang="en-US"/>
          </a:p>
        </p:txBody>
      </p:sp>
    </p:spTree>
    <p:extLst>
      <p:ext uri="{BB962C8B-B14F-4D97-AF65-F5344CB8AC3E}">
        <p14:creationId xmlns:p14="http://schemas.microsoft.com/office/powerpoint/2010/main" val="415087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37</a:t>
            </a:fld>
            <a:endParaRPr lang="en-US"/>
          </a:p>
        </p:txBody>
      </p:sp>
    </p:spTree>
    <p:extLst>
      <p:ext uri="{BB962C8B-B14F-4D97-AF65-F5344CB8AC3E}">
        <p14:creationId xmlns:p14="http://schemas.microsoft.com/office/powerpoint/2010/main" val="2219419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38</a:t>
            </a:fld>
            <a:endParaRPr lang="en-US"/>
          </a:p>
        </p:txBody>
      </p:sp>
    </p:spTree>
    <p:extLst>
      <p:ext uri="{BB962C8B-B14F-4D97-AF65-F5344CB8AC3E}">
        <p14:creationId xmlns:p14="http://schemas.microsoft.com/office/powerpoint/2010/main" val="2735115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39</a:t>
            </a:fld>
            <a:endParaRPr lang="en-US"/>
          </a:p>
        </p:txBody>
      </p:sp>
    </p:spTree>
    <p:extLst>
      <p:ext uri="{BB962C8B-B14F-4D97-AF65-F5344CB8AC3E}">
        <p14:creationId xmlns:p14="http://schemas.microsoft.com/office/powerpoint/2010/main" val="71111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473893"/>
            <a:ext cx="5608320" cy="3660457"/>
          </a:xfrm>
        </p:spPr>
        <p:txBody>
          <a:bodyPr/>
          <a:lstStyle/>
          <a:p>
            <a:pPr>
              <a:defRPr/>
            </a:pPr>
            <a:r>
              <a:rPr lang="en-US" dirty="0"/>
              <a:t>Documentary evidence includes:</a:t>
            </a:r>
          </a:p>
          <a:p>
            <a:pPr marL="170867" indent="-170867">
              <a:buFont typeface="Arial" panose="020B0604020202020204" pitchFamily="34" charset="0"/>
              <a:buChar char="•"/>
              <a:defRPr/>
            </a:pPr>
            <a:r>
              <a:rPr lang="en-US" dirty="0"/>
              <a:t>Trent’s trade ledgers from 1703 to 1708 in the archives of the Historical Society of Pennsylvania</a:t>
            </a:r>
          </a:p>
          <a:p>
            <a:pPr marL="170867" indent="-170867">
              <a:buFont typeface="Arial" panose="020B0604020202020204" pitchFamily="34" charset="0"/>
              <a:buChar char="•"/>
              <a:defRPr/>
            </a:pPr>
            <a:r>
              <a:rPr lang="en-US" dirty="0"/>
              <a:t>Letters from Trent</a:t>
            </a:r>
          </a:p>
          <a:p>
            <a:pPr marL="170867" indent="-170867">
              <a:buFont typeface="Arial" panose="020B0604020202020204" pitchFamily="34" charset="0"/>
              <a:buChar char="•"/>
              <a:defRPr/>
            </a:pPr>
            <a:r>
              <a:rPr lang="en-US" dirty="0"/>
              <a:t>Probate inventory conducted after Trent’s death</a:t>
            </a:r>
          </a:p>
          <a:p>
            <a:pPr marL="170867" indent="-170867">
              <a:buFont typeface="Arial" panose="020B0604020202020204" pitchFamily="34" charset="0"/>
              <a:buChar char="•"/>
              <a:defRPr/>
            </a:pPr>
            <a:r>
              <a:rPr lang="en-US" dirty="0"/>
              <a:t>Runaway slave advertisement </a:t>
            </a:r>
          </a:p>
          <a:p>
            <a:pPr marL="170867" indent="-170867">
              <a:buFont typeface="Arial" panose="020B0604020202020204" pitchFamily="34" charset="0"/>
              <a:buChar char="•"/>
              <a:defRPr/>
            </a:pPr>
            <a:r>
              <a:rPr lang="en-US" dirty="0"/>
              <a:t>Colonial laws related to slavery and enslaved people</a:t>
            </a:r>
          </a:p>
          <a:p>
            <a:pPr marL="170867" indent="-170867">
              <a:buFont typeface="Arial" panose="020B0604020202020204" pitchFamily="34" charset="0"/>
              <a:buChar char="•"/>
              <a:defRPr/>
            </a:pPr>
            <a:r>
              <a:rPr lang="en-US" dirty="0"/>
              <a:t>Newspaper reports </a:t>
            </a:r>
          </a:p>
          <a:p>
            <a:endParaRPr lang="en-US" dirty="0"/>
          </a:p>
          <a:p>
            <a:r>
              <a:rPr lang="en-US" dirty="0"/>
              <a:t>It is powerful to use documents specifically tied to a particular location, especially one that is “near to home.” While our visitors are generally no longer surprised when they learn that there was slavery in NJ, they often don’t have a frame of reference for what the system of enslavement entailed here and their questions sometimes suggest that slavery was “better” here than in other colonies/states.</a:t>
            </a:r>
          </a:p>
          <a:p>
            <a:endParaRPr lang="en-US" dirty="0"/>
          </a:p>
          <a:p>
            <a:r>
              <a:rPr lang="en-US" dirty="0"/>
              <a:t>In this presentation I will illustrate how we use these primary sources to explore slavery in colonial New Jersey as it was lived in the Trent House in the early 1700s.</a:t>
            </a:r>
          </a:p>
        </p:txBody>
      </p:sp>
      <p:sp>
        <p:nvSpPr>
          <p:cNvPr id="4" name="Slide Number Placeholder 3"/>
          <p:cNvSpPr>
            <a:spLocks noGrp="1"/>
          </p:cNvSpPr>
          <p:nvPr>
            <p:ph type="sldNum" sz="quarter" idx="5"/>
          </p:nvPr>
        </p:nvSpPr>
        <p:spPr/>
        <p:txBody>
          <a:bodyPr/>
          <a:lstStyle/>
          <a:p>
            <a:fld id="{8D348D0F-2DF1-402B-A596-FEC3E6CA2174}" type="slidenum">
              <a:rPr lang="en-US" smtClean="0"/>
              <a:t>4</a:t>
            </a:fld>
            <a:endParaRPr lang="en-US"/>
          </a:p>
        </p:txBody>
      </p:sp>
    </p:spTree>
    <p:extLst>
      <p:ext uri="{BB962C8B-B14F-4D97-AF65-F5344CB8AC3E}">
        <p14:creationId xmlns:p14="http://schemas.microsoft.com/office/powerpoint/2010/main" val="338138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40</a:t>
            </a:fld>
            <a:endParaRPr lang="en-US"/>
          </a:p>
        </p:txBody>
      </p:sp>
    </p:spTree>
    <p:extLst>
      <p:ext uri="{BB962C8B-B14F-4D97-AF65-F5344CB8AC3E}">
        <p14:creationId xmlns:p14="http://schemas.microsoft.com/office/powerpoint/2010/main" val="628379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rPr>
              <a:t>Fear of resistance coupled with loss of valuable property was behind laws such those that restricted the movement of enslaved people (required written passes), limited congregating, and forbid their use of firearms or consumption of alcohol.</a:t>
            </a:r>
          </a:p>
          <a:p>
            <a:endParaRPr lang="en-US" dirty="0">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At the same time, many households such as that of Trent had enslaved people living in close quarters with those who owned them as property. </a:t>
            </a:r>
            <a:r>
              <a:rPr lang="en-US" dirty="0">
                <a:latin typeface="Calibri" panose="020F0502020204030204" pitchFamily="34" charset="0"/>
                <a:ea typeface="Calibri" panose="020F0502020204030204" pitchFamily="34" charset="0"/>
              </a:rPr>
              <a:t>How was the fear of resistance by enslaved people as a group, held by the slaveholding class, reconciled with close co-existence and apparent trust?</a:t>
            </a:r>
          </a:p>
          <a:p>
            <a:endParaRPr lang="en-US" dirty="0">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Trent’s enslaved man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Yaff</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was both butler and Trent’s manservant or valet. As butler, he would have had major responsibility for managing </a:t>
            </a:r>
            <a:r>
              <a:rPr lang="en-US" sz="1200" dirty="0">
                <a:latin typeface="Calibri" panose="020F0502020204030204" pitchFamily="34" charset="0"/>
                <a:ea typeface="Calibri" panose="020F0502020204030204" pitchFamily="34" charset="0"/>
                <a:cs typeface="Times New Roman" panose="02020603050405020304" pitchFamily="18" charset="0"/>
              </a:rPr>
              <a:t>Trent’s household. </a:t>
            </a:r>
            <a:r>
              <a:rPr lang="en-US" sz="1200" dirty="0">
                <a:effectLst/>
                <a:latin typeface="Calibri" panose="020F0502020204030204" pitchFamily="34" charset="0"/>
                <a:ea typeface="Calibri" panose="020F0502020204030204" pitchFamily="34" charset="0"/>
                <a:cs typeface="Times New Roman" panose="02020603050405020304" pitchFamily="18" charset="0"/>
              </a:rPr>
              <a:t>And as valet, he would have shaved Trent daily with a straight razor. Given that he was the only other adult man in the household,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Yaff</a:t>
            </a:r>
            <a:r>
              <a:rPr lang="en-US" sz="1200" dirty="0">
                <a:effectLst/>
                <a:latin typeface="Calibri" panose="020F0502020204030204" pitchFamily="34" charset="0"/>
                <a:ea typeface="Calibri" panose="020F0502020204030204" pitchFamily="34" charset="0"/>
                <a:cs typeface="Times New Roman" panose="02020603050405020304" pitchFamily="18" charset="0"/>
              </a:rPr>
              <a:t> would have had the opportunity to murder Trent with the straight razor but he did not. </a:t>
            </a:r>
          </a:p>
          <a:p>
            <a:endParaRPr lang="en-US" dirty="0"/>
          </a:p>
        </p:txBody>
      </p:sp>
      <p:sp>
        <p:nvSpPr>
          <p:cNvPr id="4" name="Slide Number Placeholder 3"/>
          <p:cNvSpPr>
            <a:spLocks noGrp="1"/>
          </p:cNvSpPr>
          <p:nvPr>
            <p:ph type="sldNum" sz="quarter" idx="5"/>
          </p:nvPr>
        </p:nvSpPr>
        <p:spPr/>
        <p:txBody>
          <a:bodyPr/>
          <a:lstStyle/>
          <a:p>
            <a:fld id="{8D348D0F-2DF1-402B-A596-FEC3E6CA2174}" type="slidenum">
              <a:rPr lang="en-US" smtClean="0"/>
              <a:t>41</a:t>
            </a:fld>
            <a:endParaRPr lang="en-US"/>
          </a:p>
        </p:txBody>
      </p:sp>
    </p:spTree>
    <p:extLst>
      <p:ext uri="{BB962C8B-B14F-4D97-AF65-F5344CB8AC3E}">
        <p14:creationId xmlns:p14="http://schemas.microsoft.com/office/powerpoint/2010/main" val="2412600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EB2C3-EC14-4741-A235-C12316BB9C15}" type="slidenum">
              <a:rPr lang="en-US" smtClean="0"/>
              <a:t>42</a:t>
            </a:fld>
            <a:endParaRPr lang="en-US" dirty="0"/>
          </a:p>
        </p:txBody>
      </p:sp>
    </p:spTree>
    <p:extLst>
      <p:ext uri="{BB962C8B-B14F-4D97-AF65-F5344CB8AC3E}">
        <p14:creationId xmlns:p14="http://schemas.microsoft.com/office/powerpoint/2010/main" val="209045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5</a:t>
            </a:fld>
            <a:endParaRPr lang="en-US"/>
          </a:p>
        </p:txBody>
      </p:sp>
    </p:spTree>
    <p:extLst>
      <p:ext uri="{BB962C8B-B14F-4D97-AF65-F5344CB8AC3E}">
        <p14:creationId xmlns:p14="http://schemas.microsoft.com/office/powerpoint/2010/main" val="181934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his career as a shipping merchant, Trent owned shares in about 40 ships. This allowed him to spread the risk associated with shipwreck, piracy, and other misadventures befalling shipping of the times.</a:t>
            </a:r>
          </a:p>
          <a:p>
            <a:endParaRPr lang="en-US" dirty="0"/>
          </a:p>
          <a:p>
            <a:r>
              <a:rPr lang="en-US" dirty="0"/>
              <a:t>The Archives of the Historical Society of PA contain original ledgers from Trent’s business from 1703 through 1708.. These ledgers illustrate the scope of his business – what he bought and sold, from whom, and where. Based on these records, we know that he had business relationships in other colonies in North America, the West Indies, and Central America and that he shipped products of the northern colonies like lumber and wheat and those of other colonies, especially the West Indies, like molasses and sugar. We also know from these ledgers that he transported indentured and enslaved people. In some cases he appeared to have been primarily involved in transport only, but in most he himself bought and sold people.</a:t>
            </a:r>
          </a:p>
          <a:p>
            <a:endParaRPr lang="en-US" dirty="0"/>
          </a:p>
          <a:p>
            <a:endParaRPr lang="en-US" dirty="0"/>
          </a:p>
        </p:txBody>
      </p:sp>
      <p:sp>
        <p:nvSpPr>
          <p:cNvPr id="4" name="Slide Number Placeholder 3"/>
          <p:cNvSpPr>
            <a:spLocks noGrp="1"/>
          </p:cNvSpPr>
          <p:nvPr>
            <p:ph type="sldNum" sz="quarter" idx="5"/>
          </p:nvPr>
        </p:nvSpPr>
        <p:spPr/>
        <p:txBody>
          <a:bodyPr/>
          <a:lstStyle/>
          <a:p>
            <a:fld id="{8D348D0F-2DF1-402B-A596-FEC3E6CA2174}" type="slidenum">
              <a:rPr lang="en-US" smtClean="0"/>
              <a:t>6</a:t>
            </a:fld>
            <a:endParaRPr lang="en-US"/>
          </a:p>
        </p:txBody>
      </p:sp>
    </p:spTree>
    <p:extLst>
      <p:ext uri="{BB962C8B-B14F-4D97-AF65-F5344CB8AC3E}">
        <p14:creationId xmlns:p14="http://schemas.microsoft.com/office/powerpoint/2010/main" val="1163896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67" indent="-170867">
              <a:buFont typeface="Arial" panose="020B0604020202020204" pitchFamily="34" charset="0"/>
              <a:buChar char="•"/>
            </a:pPr>
            <a:r>
              <a:rPr lang="en-US" dirty="0"/>
              <a:t>Note that this is a chart summarizing the information on some of the 13 such transactions from ledgers of Trent’s transactions between 1703 through 1708. The actual ledgers themselves are hard to read and the accounting hard to follow. </a:t>
            </a:r>
          </a:p>
        </p:txBody>
      </p:sp>
      <p:sp>
        <p:nvSpPr>
          <p:cNvPr id="4" name="Slide Number Placeholder 3"/>
          <p:cNvSpPr>
            <a:spLocks noGrp="1"/>
          </p:cNvSpPr>
          <p:nvPr>
            <p:ph type="sldNum" sz="quarter" idx="5"/>
          </p:nvPr>
        </p:nvSpPr>
        <p:spPr/>
        <p:txBody>
          <a:bodyPr/>
          <a:lstStyle/>
          <a:p>
            <a:fld id="{8D348D0F-2DF1-402B-A596-FEC3E6CA2174}" type="slidenum">
              <a:rPr lang="en-US" smtClean="0"/>
              <a:t>7</a:t>
            </a:fld>
            <a:endParaRPr lang="en-US"/>
          </a:p>
        </p:txBody>
      </p:sp>
    </p:spTree>
    <p:extLst>
      <p:ext uri="{BB962C8B-B14F-4D97-AF65-F5344CB8AC3E}">
        <p14:creationId xmlns:p14="http://schemas.microsoft.com/office/powerpoint/2010/main" val="140349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these ledgers, we were able to trace the connections through transactions involving enslaved people between Trent and many other wealthy and prominent men of Philadelphia of the time. This is one way to illustrate the prevalence of slavery as an economic institution generating wealth for the colonists and supported by both custom and law.</a:t>
            </a:r>
          </a:p>
          <a:p>
            <a:endParaRPr lang="en-US" dirty="0"/>
          </a:p>
          <a:p>
            <a:r>
              <a:rPr lang="en-US" dirty="0"/>
              <a:t>Details of each of these transactions are described in accompanying posters – two examples are given next.</a:t>
            </a:r>
          </a:p>
        </p:txBody>
      </p:sp>
      <p:sp>
        <p:nvSpPr>
          <p:cNvPr id="4" name="Slide Number Placeholder 3"/>
          <p:cNvSpPr>
            <a:spLocks noGrp="1"/>
          </p:cNvSpPr>
          <p:nvPr>
            <p:ph type="sldNum" sz="quarter" idx="5"/>
          </p:nvPr>
        </p:nvSpPr>
        <p:spPr/>
        <p:txBody>
          <a:bodyPr/>
          <a:lstStyle/>
          <a:p>
            <a:fld id="{8D348D0F-2DF1-402B-A596-FEC3E6CA2174}" type="slidenum">
              <a:rPr lang="en-US" smtClean="0"/>
              <a:t>8</a:t>
            </a:fld>
            <a:endParaRPr lang="en-US"/>
          </a:p>
        </p:txBody>
      </p:sp>
    </p:spTree>
    <p:extLst>
      <p:ext uri="{BB962C8B-B14F-4D97-AF65-F5344CB8AC3E}">
        <p14:creationId xmlns:p14="http://schemas.microsoft.com/office/powerpoint/2010/main" val="182562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48D0F-2DF1-402B-A596-FEC3E6CA2174}" type="slidenum">
              <a:rPr lang="en-US" smtClean="0"/>
              <a:t>9</a:t>
            </a:fld>
            <a:endParaRPr lang="en-US"/>
          </a:p>
        </p:txBody>
      </p:sp>
    </p:spTree>
    <p:extLst>
      <p:ext uri="{BB962C8B-B14F-4D97-AF65-F5344CB8AC3E}">
        <p14:creationId xmlns:p14="http://schemas.microsoft.com/office/powerpoint/2010/main" val="2911784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973F80-D0AA-4F88-8129-32C0D806747C}" type="datetime1">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333655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F3CA12-59EA-4758-9BA7-56AE8BB6E1DE}" type="datetime1">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3715061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896A8E-2FD7-4757-AF6B-715B66D0B717}" type="datetime1">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277429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6F7F1-CD50-4985-8AF7-79CCC23DE10C}" type="datetime1">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164494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FA22BB-3AC2-4022-8263-8153AA8C775D}" type="datetime1">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382035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6BCFC7-BA05-4D42-9F43-A02440F9AA6B}" type="datetime1">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182452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E2C30D-01EC-4C01-9AE2-F0837B834246}" type="datetime1">
              <a:rPr lang="en-US" smtClean="0"/>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788035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344A7E-2017-4713-8CC4-448DFE8CC596}" type="datetime1">
              <a:rPr lang="en-US" smtClean="0"/>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593133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2C47DA-ABE2-48E9-9B2A-D7D3BE616244}" type="datetime1">
              <a:rPr lang="en-US" smtClean="0"/>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427730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42383D-DD82-40C2-AEC4-4BC4C53F5A51}" type="datetime1">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385096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3CF6E0-EF6F-47FE-B92D-D8478CC479C6}" type="datetime1">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16FBA-2481-4564-BE81-E49432991E36}" type="slidenum">
              <a:rPr lang="en-US" smtClean="0"/>
              <a:t>‹#›</a:t>
            </a:fld>
            <a:endParaRPr lang="en-US"/>
          </a:p>
        </p:txBody>
      </p:sp>
    </p:spTree>
    <p:extLst>
      <p:ext uri="{BB962C8B-B14F-4D97-AF65-F5344CB8AC3E}">
        <p14:creationId xmlns:p14="http://schemas.microsoft.com/office/powerpoint/2010/main" val="1871046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AFAFA9-9BCE-41AA-ADD2-A15F16349849}" type="datetime1">
              <a:rPr lang="en-US" smtClean="0"/>
              <a:t>2/15/2023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16FBA-2481-4564-BE81-E49432991E36}" type="slidenum">
              <a:rPr lang="en-US" smtClean="0"/>
              <a:t>‹#›</a:t>
            </a:fld>
            <a:endParaRPr lang="en-US"/>
          </a:p>
        </p:txBody>
      </p:sp>
    </p:spTree>
    <p:extLst>
      <p:ext uri="{BB962C8B-B14F-4D97-AF65-F5344CB8AC3E}">
        <p14:creationId xmlns:p14="http://schemas.microsoft.com/office/powerpoint/2010/main" val="2159970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72564"/>
            <a:ext cx="9144000" cy="3375603"/>
          </a:xfrm>
          <a:noFill/>
        </p:spPr>
        <p:txBody>
          <a:bodyPr>
            <a:normAutofit fontScale="90000"/>
          </a:bodyPr>
          <a:lstStyle/>
          <a:p>
            <a:r>
              <a:rPr lang="en-US" dirty="0">
                <a:solidFill>
                  <a:schemeClr val="bg1"/>
                </a:solidFill>
              </a:rPr>
              <a:t>TELLING THE STORY OF NORTHERN COLONIAL ENSLAVEMENT --</a:t>
            </a:r>
            <a:br>
              <a:rPr lang="en-US" dirty="0">
                <a:solidFill>
                  <a:schemeClr val="bg1"/>
                </a:solidFill>
              </a:rPr>
            </a:br>
            <a:r>
              <a:rPr lang="en-US" dirty="0">
                <a:solidFill>
                  <a:schemeClr val="bg1"/>
                </a:solidFill>
              </a:rPr>
              <a:t> Examples from The William Trent House</a:t>
            </a:r>
          </a:p>
        </p:txBody>
      </p:sp>
      <p:pic>
        <p:nvPicPr>
          <p:cNvPr id="4" name="Picture 3" descr="C:\Users\SStephens\Documents\Trent House Board\Images\trent-house-with-shad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853" y="4248168"/>
            <a:ext cx="2064294" cy="1915884"/>
          </a:xfrm>
          <a:prstGeom prst="rect">
            <a:avLst/>
          </a:prstGeom>
          <a:noFill/>
          <a:ln>
            <a:noFill/>
          </a:ln>
        </p:spPr>
      </p:pic>
    </p:spTree>
    <p:extLst>
      <p:ext uri="{BB962C8B-B14F-4D97-AF65-F5344CB8AC3E}">
        <p14:creationId xmlns:p14="http://schemas.microsoft.com/office/powerpoint/2010/main" val="3771367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084640"/>
          </a:xfrm>
        </p:spPr>
        <p:txBody>
          <a:bodyPr>
            <a:normAutofit fontScale="90000"/>
          </a:bodyPr>
          <a:lstStyle/>
          <a:p>
            <a:pPr algn="ctr"/>
            <a:r>
              <a:rPr lang="en-US" b="1" dirty="0">
                <a:latin typeface="Colonna MT" panose="04020805060202030203" pitchFamily="82" charset="0"/>
                <a:cs typeface="Times New Roman" panose="02020603050405020304" pitchFamily="18" charset="0"/>
              </a:rPr>
              <a:t>Captain John Finney was a Provincial </a:t>
            </a:r>
            <a:r>
              <a:rPr lang="en-US" b="1" dirty="0" err="1">
                <a:latin typeface="Colonna MT" panose="04020805060202030203" pitchFamily="82" charset="0"/>
                <a:cs typeface="Times New Roman" panose="02020603050405020304" pitchFamily="18" charset="0"/>
              </a:rPr>
              <a:t>Councillor</a:t>
            </a:r>
            <a:r>
              <a:rPr lang="en-US" b="1" dirty="0">
                <a:latin typeface="Colonna MT" panose="04020805060202030203" pitchFamily="82" charset="0"/>
                <a:cs typeface="Times New Roman" panose="02020603050405020304" pitchFamily="18" charset="0"/>
              </a:rPr>
              <a:t> and Assemblyman of Philadelphia, as well as High Sheriff of Philadelphia.</a:t>
            </a:r>
            <a:endParaRPr lang="en-US" dirty="0">
              <a:latin typeface="Colonna MT" panose="04020805060202030203" pitchFamily="82" charset="0"/>
            </a:endParaRPr>
          </a:p>
        </p:txBody>
      </p:sp>
      <p:sp>
        <p:nvSpPr>
          <p:cNvPr id="3" name="TextBox 2"/>
          <p:cNvSpPr txBox="1"/>
          <p:nvPr/>
        </p:nvSpPr>
        <p:spPr>
          <a:xfrm>
            <a:off x="1633701" y="2842916"/>
            <a:ext cx="3429000" cy="584775"/>
          </a:xfrm>
          <a:prstGeom prst="rect">
            <a:avLst/>
          </a:prstGeom>
          <a:solidFill>
            <a:schemeClr val="bg1">
              <a:lumMod val="75000"/>
            </a:schemeClr>
          </a:solidFill>
        </p:spPr>
        <p:txBody>
          <a:bodyPr wrap="square" rtlCol="0">
            <a:spAutoFit/>
          </a:bodyPr>
          <a:lstStyle/>
          <a:p>
            <a:pPr algn="ctr"/>
            <a:r>
              <a:rPr lang="en-US" sz="3200" b="1" dirty="0">
                <a:cs typeface="Times New Roman" panose="02020603050405020304" pitchFamily="18" charset="0"/>
              </a:rPr>
              <a:t>William Trent</a:t>
            </a:r>
          </a:p>
        </p:txBody>
      </p:sp>
      <p:sp>
        <p:nvSpPr>
          <p:cNvPr id="4" name="TextBox 3"/>
          <p:cNvSpPr txBox="1"/>
          <p:nvPr/>
        </p:nvSpPr>
        <p:spPr>
          <a:xfrm>
            <a:off x="7145131" y="2713443"/>
            <a:ext cx="3352800" cy="1077218"/>
          </a:xfrm>
          <a:prstGeom prst="rect">
            <a:avLst/>
          </a:prstGeom>
          <a:solidFill>
            <a:schemeClr val="bg1">
              <a:lumMod val="75000"/>
            </a:schemeClr>
          </a:solidFill>
        </p:spPr>
        <p:txBody>
          <a:bodyPr wrap="square" rtlCol="0">
            <a:spAutoFit/>
          </a:bodyPr>
          <a:lstStyle/>
          <a:p>
            <a:pPr algn="ctr"/>
            <a:r>
              <a:rPr lang="en-US" sz="3200" b="1" dirty="0"/>
              <a:t>Captain John Finney</a:t>
            </a:r>
          </a:p>
        </p:txBody>
      </p:sp>
      <p:sp>
        <p:nvSpPr>
          <p:cNvPr id="6" name="Down Arrow 5"/>
          <p:cNvSpPr/>
          <p:nvPr/>
        </p:nvSpPr>
        <p:spPr>
          <a:xfrm>
            <a:off x="5890985" y="3429000"/>
            <a:ext cx="410029" cy="126903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87538" y="5949647"/>
            <a:ext cx="8816925" cy="523220"/>
          </a:xfrm>
          <a:prstGeom prst="rect">
            <a:avLst/>
          </a:prstGeom>
          <a:solidFill>
            <a:srgbClr val="000000"/>
          </a:solidFill>
        </p:spPr>
        <p:txBody>
          <a:bodyPr wrap="square" rtlCol="0">
            <a:spAutoFit/>
          </a:bodyPr>
          <a:lstStyle/>
          <a:p>
            <a:pPr algn="ctr"/>
            <a:r>
              <a:rPr lang="en-US" sz="2800" b="1" dirty="0">
                <a:solidFill>
                  <a:schemeClr val="bg1"/>
                </a:solidFill>
                <a:cs typeface="Times New Roman" panose="02020603050405020304" pitchFamily="18" charset="0"/>
              </a:rPr>
              <a:t>Finney purchased an enslaved boy from Trent in 1705/6.</a:t>
            </a:r>
            <a:r>
              <a:rPr lang="en-US" sz="2800" b="1"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2285999" y="4910018"/>
            <a:ext cx="7620000" cy="584775"/>
          </a:xfrm>
          <a:prstGeom prst="rect">
            <a:avLst/>
          </a:prstGeom>
          <a:solidFill>
            <a:srgbClr val="F2D97D"/>
          </a:solidFill>
        </p:spPr>
        <p:txBody>
          <a:bodyPr wrap="square" rtlCol="0">
            <a:spAutoFit/>
          </a:bodyPr>
          <a:lstStyle/>
          <a:p>
            <a:pPr algn="ctr"/>
            <a:r>
              <a:rPr lang="en-US" sz="3200" b="1" dirty="0"/>
              <a:t>One enslaved boy for 40 pounds</a:t>
            </a:r>
          </a:p>
        </p:txBody>
      </p:sp>
      <p:sp>
        <p:nvSpPr>
          <p:cNvPr id="11" name="Right Arrow 10"/>
          <p:cNvSpPr/>
          <p:nvPr/>
        </p:nvSpPr>
        <p:spPr>
          <a:xfrm>
            <a:off x="5255737" y="2978142"/>
            <a:ext cx="1819729" cy="292387"/>
          </a:xfrm>
          <a:prstGeom prst="rightArrow">
            <a:avLst>
              <a:gd name="adj1" fmla="val 57480"/>
              <a:gd name="adj2" fmla="val 50000"/>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2015A64-8F3C-430E-A936-A6642DDFD747}"/>
              </a:ext>
            </a:extLst>
          </p:cNvPr>
          <p:cNvSpPr>
            <a:spLocks noGrp="1"/>
          </p:cNvSpPr>
          <p:nvPr>
            <p:ph type="sldNum" sz="quarter" idx="12"/>
          </p:nvPr>
        </p:nvSpPr>
        <p:spPr/>
        <p:txBody>
          <a:bodyPr/>
          <a:lstStyle/>
          <a:p>
            <a:fld id="{5A016FBA-2481-4564-BE81-E49432991E36}" type="slidenum">
              <a:rPr lang="en-US" smtClean="0"/>
              <a:t>10</a:t>
            </a:fld>
            <a:endParaRPr lang="en-US"/>
          </a:p>
        </p:txBody>
      </p:sp>
    </p:spTree>
    <p:extLst>
      <p:ext uri="{BB962C8B-B14F-4D97-AF65-F5344CB8AC3E}">
        <p14:creationId xmlns:p14="http://schemas.microsoft.com/office/powerpoint/2010/main" val="300747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672821-44EC-49D7-A98F-95203E8BC23F}"/>
              </a:ext>
            </a:extLst>
          </p:cNvPr>
          <p:cNvSpPr txBox="1"/>
          <p:nvPr/>
        </p:nvSpPr>
        <p:spPr>
          <a:xfrm>
            <a:off x="838200" y="1966337"/>
            <a:ext cx="10515600" cy="3539430"/>
          </a:xfrm>
          <a:prstGeom prst="rect">
            <a:avLst/>
          </a:prstGeom>
          <a:noFill/>
        </p:spPr>
        <p:txBody>
          <a:bodyPr wrap="square">
            <a:spAutoFit/>
          </a:bodyPr>
          <a:lstStyle/>
          <a:p>
            <a:pPr marL="914400" lvl="1" indent="-457200">
              <a:buFont typeface="Arial" panose="020B0604020202020204" pitchFamily="34" charset="0"/>
              <a:buChar char="•"/>
            </a:pPr>
            <a:r>
              <a:rPr lang="en-US" sz="2800" dirty="0"/>
              <a:t>Enslavement was an individual decision, based on economic calculation, supported by law and custom, and justified by concept of “racial” hierarchy.</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Some colonists and Europeans raised concerns/objections to the kidnapping and enslavement of people from Africa, but financial considerations were often the primary consideration.</a:t>
            </a:r>
          </a:p>
          <a:p>
            <a:pPr marL="914400" lvl="1" indent="-457200">
              <a:buFont typeface="Arial" panose="020B0604020202020204" pitchFamily="34" charset="0"/>
              <a:buChar char="•"/>
            </a:pPr>
            <a:endParaRPr lang="en-US" sz="2800" dirty="0"/>
          </a:p>
        </p:txBody>
      </p:sp>
      <p:sp>
        <p:nvSpPr>
          <p:cNvPr id="5" name="Title 1">
            <a:extLst>
              <a:ext uri="{FF2B5EF4-FFF2-40B4-BE49-F238E27FC236}">
                <a16:creationId xmlns:a16="http://schemas.microsoft.com/office/drawing/2014/main" id="{DC20BB1F-74BC-4AF1-80C0-3FA32B97F334}"/>
              </a:ext>
            </a:extLst>
          </p:cNvPr>
          <p:cNvSpPr>
            <a:spLocks noGrp="1"/>
          </p:cNvSpPr>
          <p:nvPr>
            <p:ph type="title"/>
          </p:nvPr>
        </p:nvSpPr>
        <p:spPr>
          <a:xfrm>
            <a:off x="838200" y="365125"/>
            <a:ext cx="10515600" cy="1325563"/>
          </a:xfrm>
          <a:solidFill>
            <a:srgbClr val="C00000"/>
          </a:solidFill>
        </p:spPr>
        <p:txBody>
          <a:bodyPr/>
          <a:lstStyle/>
          <a:p>
            <a:r>
              <a:rPr lang="en-US" dirty="0">
                <a:solidFill>
                  <a:schemeClr val="bg1"/>
                </a:solidFill>
              </a:rPr>
              <a:t>Observations</a:t>
            </a:r>
          </a:p>
        </p:txBody>
      </p:sp>
      <p:sp>
        <p:nvSpPr>
          <p:cNvPr id="2" name="Slide Number Placeholder 1">
            <a:extLst>
              <a:ext uri="{FF2B5EF4-FFF2-40B4-BE49-F238E27FC236}">
                <a16:creationId xmlns:a16="http://schemas.microsoft.com/office/drawing/2014/main" id="{A32C1E55-FD2C-4036-AD19-DC613122F247}"/>
              </a:ext>
            </a:extLst>
          </p:cNvPr>
          <p:cNvSpPr>
            <a:spLocks noGrp="1"/>
          </p:cNvSpPr>
          <p:nvPr>
            <p:ph type="sldNum" sz="quarter" idx="12"/>
          </p:nvPr>
        </p:nvSpPr>
        <p:spPr/>
        <p:txBody>
          <a:bodyPr/>
          <a:lstStyle/>
          <a:p>
            <a:fld id="{5A016FBA-2481-4564-BE81-E49432991E36}" type="slidenum">
              <a:rPr lang="en-US" smtClean="0"/>
              <a:t>11</a:t>
            </a:fld>
            <a:endParaRPr lang="en-US"/>
          </a:p>
        </p:txBody>
      </p:sp>
    </p:spTree>
    <p:extLst>
      <p:ext uri="{BB962C8B-B14F-4D97-AF65-F5344CB8AC3E}">
        <p14:creationId xmlns:p14="http://schemas.microsoft.com/office/powerpoint/2010/main" val="1544917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925D-C8F0-4B8E-8412-99D1F707CADE}"/>
              </a:ext>
            </a:extLst>
          </p:cNvPr>
          <p:cNvSpPr>
            <a:spLocks noGrp="1"/>
          </p:cNvSpPr>
          <p:nvPr>
            <p:ph type="title"/>
          </p:nvPr>
        </p:nvSpPr>
        <p:spPr>
          <a:xfrm>
            <a:off x="838200" y="390689"/>
            <a:ext cx="10515600" cy="1243329"/>
          </a:xfrm>
        </p:spPr>
        <p:txBody>
          <a:bodyPr>
            <a:normAutofit/>
          </a:bodyPr>
          <a:lstStyle/>
          <a:p>
            <a:r>
              <a:rPr lang="en-US" b="1" dirty="0">
                <a:solidFill>
                  <a:srgbClr val="C00000"/>
                </a:solidFill>
                <a:latin typeface="+mn-lt"/>
              </a:rPr>
              <a:t>Slavery		  Wealth &amp; Status  </a:t>
            </a:r>
          </a:p>
        </p:txBody>
      </p:sp>
      <p:sp>
        <p:nvSpPr>
          <p:cNvPr id="3" name="Text Placeholder 2">
            <a:extLst>
              <a:ext uri="{FF2B5EF4-FFF2-40B4-BE49-F238E27FC236}">
                <a16:creationId xmlns:a16="http://schemas.microsoft.com/office/drawing/2014/main" id="{A2CAE150-FC58-444B-826A-29B71C843695}"/>
              </a:ext>
            </a:extLst>
          </p:cNvPr>
          <p:cNvSpPr>
            <a:spLocks noGrp="1"/>
          </p:cNvSpPr>
          <p:nvPr>
            <p:ph type="body" idx="1"/>
          </p:nvPr>
        </p:nvSpPr>
        <p:spPr>
          <a:xfrm>
            <a:off x="838200" y="2143760"/>
            <a:ext cx="10515600" cy="4389120"/>
          </a:xfrm>
        </p:spPr>
        <p:txBody>
          <a:bodyPr>
            <a:normAutofit lnSpcReduction="10000"/>
          </a:bodyPr>
          <a:lstStyle/>
          <a:p>
            <a:r>
              <a:rPr lang="en-US" sz="3000" b="1" dirty="0">
                <a:solidFill>
                  <a:schemeClr val="tx1"/>
                </a:solidFill>
              </a:rPr>
              <a:t>Key points:</a:t>
            </a:r>
          </a:p>
          <a:p>
            <a:pPr marL="342900" indent="-342900">
              <a:buFont typeface="Arial" panose="020B0604020202020204" pitchFamily="34" charset="0"/>
              <a:buChar char="•"/>
            </a:pPr>
            <a:r>
              <a:rPr lang="en-US" sz="3000" dirty="0">
                <a:solidFill>
                  <a:schemeClr val="tx1"/>
                </a:solidFill>
              </a:rPr>
              <a:t>Some slave-owning northern colonists had only a few enslaved and possibly indentured Africans and Europeans. Others like Trent held more.</a:t>
            </a:r>
          </a:p>
          <a:p>
            <a:pPr marL="342900" indent="-342900">
              <a:buFont typeface="Arial" panose="020B0604020202020204" pitchFamily="34" charset="0"/>
              <a:buChar char="•"/>
            </a:pPr>
            <a:r>
              <a:rPr lang="en-US" sz="3000" dirty="0">
                <a:solidFill>
                  <a:schemeClr val="tx1"/>
                </a:solidFill>
              </a:rPr>
              <a:t>Enslaved people provided free labor on farms, in mills, and in other wealth-producing activities.</a:t>
            </a:r>
          </a:p>
          <a:p>
            <a:pPr marL="342900" indent="-342900">
              <a:buFont typeface="Arial" panose="020B0604020202020204" pitchFamily="34" charset="0"/>
              <a:buChar char="•"/>
            </a:pPr>
            <a:r>
              <a:rPr lang="en-US" sz="3000" dirty="0">
                <a:solidFill>
                  <a:schemeClr val="tx1"/>
                </a:solidFill>
              </a:rPr>
              <a:t>Enslaved people also served to signify and demonstrate the status of their enslaver.</a:t>
            </a:r>
          </a:p>
          <a:p>
            <a:pPr marL="342900" indent="-342900">
              <a:buFont typeface="Arial" panose="020B0604020202020204" pitchFamily="34" charset="0"/>
              <a:buChar char="•"/>
            </a:pPr>
            <a:r>
              <a:rPr lang="en-US" sz="3000" dirty="0">
                <a:solidFill>
                  <a:schemeClr val="tx1"/>
                </a:solidFill>
              </a:rPr>
              <a:t>The monetary value assigned to enslaved people reflected their productivity, strength, and skills.</a:t>
            </a:r>
            <a:endParaRPr lang="en-US" dirty="0"/>
          </a:p>
        </p:txBody>
      </p:sp>
      <p:sp>
        <p:nvSpPr>
          <p:cNvPr id="4" name="Slide Number Placeholder 3">
            <a:extLst>
              <a:ext uri="{FF2B5EF4-FFF2-40B4-BE49-F238E27FC236}">
                <a16:creationId xmlns:a16="http://schemas.microsoft.com/office/drawing/2014/main" id="{A3D048B7-4F78-440C-98B6-8EFA5CC8CAE3}"/>
              </a:ext>
            </a:extLst>
          </p:cNvPr>
          <p:cNvSpPr>
            <a:spLocks noGrp="1"/>
          </p:cNvSpPr>
          <p:nvPr>
            <p:ph type="sldNum" sz="quarter" idx="12"/>
          </p:nvPr>
        </p:nvSpPr>
        <p:spPr/>
        <p:txBody>
          <a:bodyPr/>
          <a:lstStyle/>
          <a:p>
            <a:fld id="{5A016FBA-2481-4564-BE81-E49432991E36}" type="slidenum">
              <a:rPr lang="en-US" smtClean="0"/>
              <a:t>12</a:t>
            </a:fld>
            <a:endParaRPr lang="en-US"/>
          </a:p>
        </p:txBody>
      </p:sp>
      <p:sp>
        <p:nvSpPr>
          <p:cNvPr id="5" name="Arrow: Right 4">
            <a:extLst>
              <a:ext uri="{FF2B5EF4-FFF2-40B4-BE49-F238E27FC236}">
                <a16:creationId xmlns:a16="http://schemas.microsoft.com/office/drawing/2014/main" id="{255B633E-4F6A-44A8-8D70-C1CEDB874078}"/>
              </a:ext>
            </a:extLst>
          </p:cNvPr>
          <p:cNvSpPr/>
          <p:nvPr/>
        </p:nvSpPr>
        <p:spPr>
          <a:xfrm>
            <a:off x="3648635" y="923365"/>
            <a:ext cx="97840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529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795"/>
            <a:ext cx="10515600" cy="1325563"/>
          </a:xfrm>
          <a:solidFill>
            <a:srgbClr val="C00000"/>
          </a:solidFill>
        </p:spPr>
        <p:txBody>
          <a:bodyPr>
            <a:normAutofit/>
          </a:bodyPr>
          <a:lstStyle/>
          <a:p>
            <a:r>
              <a:rPr lang="en-US" dirty="0">
                <a:solidFill>
                  <a:schemeClr val="bg1"/>
                </a:solidFill>
              </a:rPr>
              <a:t>Trent as an Enslaver</a:t>
            </a:r>
          </a:p>
        </p:txBody>
      </p:sp>
      <p:sp>
        <p:nvSpPr>
          <p:cNvPr id="8" name="TextBox 7">
            <a:extLst>
              <a:ext uri="{FF2B5EF4-FFF2-40B4-BE49-F238E27FC236}">
                <a16:creationId xmlns:a16="http://schemas.microsoft.com/office/drawing/2014/main" id="{3CAA7345-ADBC-45DD-96BB-25743CF1A762}"/>
              </a:ext>
            </a:extLst>
          </p:cNvPr>
          <p:cNvSpPr txBox="1"/>
          <p:nvPr/>
        </p:nvSpPr>
        <p:spPr>
          <a:xfrm>
            <a:off x="838198" y="1940511"/>
            <a:ext cx="10515600" cy="3539430"/>
          </a:xfrm>
          <a:prstGeom prst="rect">
            <a:avLst/>
          </a:prstGeom>
          <a:noFill/>
        </p:spPr>
        <p:txBody>
          <a:bodyPr wrap="square">
            <a:spAutoFit/>
          </a:bodyPr>
          <a:lstStyle/>
          <a:p>
            <a:pPr marL="175308" indent="-175308">
              <a:buFont typeface="Arial" panose="020B0604020202020204" pitchFamily="34" charset="0"/>
              <a:buChar char="•"/>
            </a:pPr>
            <a:r>
              <a:rPr lang="en-US" sz="2800" dirty="0"/>
              <a:t>When Trent died unexpectedly in 1724, he left no will. His young second wife sued the eldest son of Trent’s first marriage for her dower rights – one-third of Trent’s property.</a:t>
            </a:r>
          </a:p>
          <a:p>
            <a:pPr marL="175308" indent="-175308">
              <a:buFont typeface="Arial" panose="020B0604020202020204" pitchFamily="34" charset="0"/>
              <a:buChar char="•"/>
            </a:pPr>
            <a:endParaRPr lang="en-US" sz="2800" b="1" i="1" dirty="0"/>
          </a:p>
          <a:p>
            <a:pPr marL="175308" indent="-175308">
              <a:buFont typeface="Arial" panose="020B0604020202020204" pitchFamily="34" charset="0"/>
              <a:buChar char="•"/>
            </a:pPr>
            <a:r>
              <a:rPr lang="en-US" sz="2800" dirty="0"/>
              <a:t>In resolving the suit, a probate inventory was conducted, listing all of Trent’s possessions and assessing their monetary value in English pounds, shillings, and pence.</a:t>
            </a:r>
          </a:p>
          <a:p>
            <a:pPr marL="175308" indent="-175308">
              <a:buFont typeface="Arial" panose="020B0604020202020204" pitchFamily="34" charset="0"/>
              <a:buChar char="•"/>
            </a:pPr>
            <a:endParaRPr lang="en-US" sz="2800" dirty="0"/>
          </a:p>
        </p:txBody>
      </p:sp>
      <p:sp>
        <p:nvSpPr>
          <p:cNvPr id="3" name="Slide Number Placeholder 2">
            <a:extLst>
              <a:ext uri="{FF2B5EF4-FFF2-40B4-BE49-F238E27FC236}">
                <a16:creationId xmlns:a16="http://schemas.microsoft.com/office/drawing/2014/main" id="{F54EF210-651D-4184-83E6-06023D54A98C}"/>
              </a:ext>
            </a:extLst>
          </p:cNvPr>
          <p:cNvSpPr>
            <a:spLocks noGrp="1"/>
          </p:cNvSpPr>
          <p:nvPr>
            <p:ph type="sldNum" sz="quarter" idx="12"/>
          </p:nvPr>
        </p:nvSpPr>
        <p:spPr/>
        <p:txBody>
          <a:bodyPr/>
          <a:lstStyle/>
          <a:p>
            <a:fld id="{5A016FBA-2481-4564-BE81-E49432991E36}" type="slidenum">
              <a:rPr lang="en-US" smtClean="0"/>
              <a:t>13</a:t>
            </a:fld>
            <a:endParaRPr lang="en-US"/>
          </a:p>
        </p:txBody>
      </p:sp>
    </p:spTree>
    <p:extLst>
      <p:ext uri="{BB962C8B-B14F-4D97-AF65-F5344CB8AC3E}">
        <p14:creationId xmlns:p14="http://schemas.microsoft.com/office/powerpoint/2010/main" val="436073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446" y="172353"/>
            <a:ext cx="10515600" cy="1325563"/>
          </a:xfrm>
          <a:solidFill>
            <a:srgbClr val="C00000"/>
          </a:solidFill>
        </p:spPr>
        <p:txBody>
          <a:bodyPr>
            <a:normAutofit/>
          </a:bodyPr>
          <a:lstStyle/>
          <a:p>
            <a:r>
              <a:rPr lang="en-US" dirty="0">
                <a:solidFill>
                  <a:schemeClr val="bg1"/>
                </a:solidFill>
              </a:rPr>
              <a:t>Trent’s Probate Inventory</a:t>
            </a:r>
          </a:p>
        </p:txBody>
      </p:sp>
      <p:sp>
        <p:nvSpPr>
          <p:cNvPr id="8" name="TextBox 7">
            <a:extLst>
              <a:ext uri="{FF2B5EF4-FFF2-40B4-BE49-F238E27FC236}">
                <a16:creationId xmlns:a16="http://schemas.microsoft.com/office/drawing/2014/main" id="{3CAA7345-ADBC-45DD-96BB-25743CF1A762}"/>
              </a:ext>
            </a:extLst>
          </p:cNvPr>
          <p:cNvSpPr txBox="1"/>
          <p:nvPr/>
        </p:nvSpPr>
        <p:spPr>
          <a:xfrm>
            <a:off x="187958" y="1706831"/>
            <a:ext cx="4319589" cy="4401205"/>
          </a:xfrm>
          <a:prstGeom prst="rect">
            <a:avLst/>
          </a:prstGeom>
          <a:noFill/>
        </p:spPr>
        <p:txBody>
          <a:bodyPr wrap="square">
            <a:spAutoFit/>
          </a:bodyPr>
          <a:lstStyle/>
          <a:p>
            <a:pPr marL="175308" indent="-175308">
              <a:buFont typeface="Arial" panose="020B0604020202020204" pitchFamily="34" charset="0"/>
              <a:buChar char="•"/>
            </a:pPr>
            <a:r>
              <a:rPr lang="en-US" sz="2800" dirty="0"/>
              <a:t>The inventory lists various household items and their assessed value in pounds, shillings and pence.</a:t>
            </a:r>
          </a:p>
          <a:p>
            <a:r>
              <a:rPr lang="en-US" sz="2800" dirty="0"/>
              <a:t> </a:t>
            </a:r>
          </a:p>
          <a:p>
            <a:pPr marL="175308" indent="-175308">
              <a:buFont typeface="Arial" panose="020B0604020202020204" pitchFamily="34" charset="0"/>
              <a:buChar char="•"/>
            </a:pPr>
            <a:r>
              <a:rPr lang="en-US" sz="2800" dirty="0"/>
              <a:t>The inventory also lists 11 enslaved people: </a:t>
            </a:r>
            <a:r>
              <a:rPr lang="en-US" sz="2800" b="1" i="1" dirty="0" err="1"/>
              <a:t>Yaff</a:t>
            </a:r>
            <a:r>
              <a:rPr lang="en-US" sz="2800" b="1" i="1" dirty="0"/>
              <a:t>, Joan, Bob, Dick, Nanny, Tom, Julius, Bosin,</a:t>
            </a:r>
            <a:r>
              <a:rPr lang="en-US" sz="2800" b="1" i="1" baseline="0" dirty="0"/>
              <a:t> Harry, Pedro, Cupid.</a:t>
            </a:r>
            <a:endParaRPr lang="en-US" sz="2800" b="1" i="1" dirty="0"/>
          </a:p>
        </p:txBody>
      </p:sp>
      <p:pic>
        <p:nvPicPr>
          <p:cNvPr id="4" name="Picture 3">
            <a:extLst>
              <a:ext uri="{FF2B5EF4-FFF2-40B4-BE49-F238E27FC236}">
                <a16:creationId xmlns:a16="http://schemas.microsoft.com/office/drawing/2014/main" id="{65774169-A276-4674-8373-8D05F9A72D76}"/>
              </a:ext>
            </a:extLst>
          </p:cNvPr>
          <p:cNvPicPr>
            <a:picLocks noChangeAspect="1"/>
          </p:cNvPicPr>
          <p:nvPr/>
        </p:nvPicPr>
        <p:blipFill>
          <a:blip r:embed="rId3"/>
          <a:stretch>
            <a:fillRect/>
          </a:stretch>
        </p:blipFill>
        <p:spPr>
          <a:xfrm>
            <a:off x="4429726" y="1635740"/>
            <a:ext cx="7159693" cy="5085735"/>
          </a:xfrm>
          <a:prstGeom prst="rect">
            <a:avLst/>
          </a:prstGeom>
        </p:spPr>
      </p:pic>
      <p:sp>
        <p:nvSpPr>
          <p:cNvPr id="3" name="Slide Number Placeholder 2">
            <a:extLst>
              <a:ext uri="{FF2B5EF4-FFF2-40B4-BE49-F238E27FC236}">
                <a16:creationId xmlns:a16="http://schemas.microsoft.com/office/drawing/2014/main" id="{0AA0B89A-6FBB-457D-A4B9-F96BBEE320F6}"/>
              </a:ext>
            </a:extLst>
          </p:cNvPr>
          <p:cNvSpPr>
            <a:spLocks noGrp="1"/>
          </p:cNvSpPr>
          <p:nvPr>
            <p:ph type="sldNum" sz="quarter" idx="12"/>
          </p:nvPr>
        </p:nvSpPr>
        <p:spPr/>
        <p:txBody>
          <a:bodyPr/>
          <a:lstStyle/>
          <a:p>
            <a:fld id="{5A016FBA-2481-4564-BE81-E49432991E36}" type="slidenum">
              <a:rPr lang="en-US" smtClean="0"/>
              <a:t>14</a:t>
            </a:fld>
            <a:endParaRPr lang="en-US"/>
          </a:p>
        </p:txBody>
      </p:sp>
    </p:spTree>
    <p:extLst>
      <p:ext uri="{BB962C8B-B14F-4D97-AF65-F5344CB8AC3E}">
        <p14:creationId xmlns:p14="http://schemas.microsoft.com/office/powerpoint/2010/main" val="18234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446" y="172353"/>
            <a:ext cx="10515600" cy="1325563"/>
          </a:xfrm>
          <a:solidFill>
            <a:srgbClr val="C00000"/>
          </a:solidFill>
        </p:spPr>
        <p:txBody>
          <a:bodyPr>
            <a:normAutofit/>
          </a:bodyPr>
          <a:lstStyle/>
          <a:p>
            <a:r>
              <a:rPr lang="en-US" dirty="0">
                <a:solidFill>
                  <a:schemeClr val="bg1"/>
                </a:solidFill>
              </a:rPr>
              <a:t>Enslaved People as Assets</a:t>
            </a:r>
          </a:p>
        </p:txBody>
      </p:sp>
      <p:sp>
        <p:nvSpPr>
          <p:cNvPr id="8" name="TextBox 7">
            <a:extLst>
              <a:ext uri="{FF2B5EF4-FFF2-40B4-BE49-F238E27FC236}">
                <a16:creationId xmlns:a16="http://schemas.microsoft.com/office/drawing/2014/main" id="{3CAA7345-ADBC-45DD-96BB-25743CF1A762}"/>
              </a:ext>
            </a:extLst>
          </p:cNvPr>
          <p:cNvSpPr txBox="1"/>
          <p:nvPr/>
        </p:nvSpPr>
        <p:spPr>
          <a:xfrm>
            <a:off x="775446" y="1726530"/>
            <a:ext cx="5472954" cy="3108543"/>
          </a:xfrm>
          <a:prstGeom prst="rect">
            <a:avLst/>
          </a:prstGeom>
          <a:noFill/>
        </p:spPr>
        <p:txBody>
          <a:bodyPr wrap="square">
            <a:spAutoFit/>
          </a:bodyPr>
          <a:lstStyle/>
          <a:p>
            <a:endParaRPr lang="en-US" sz="2800" dirty="0"/>
          </a:p>
          <a:p>
            <a:r>
              <a:rPr lang="en-US" sz="2800" dirty="0"/>
              <a:t>This poster gives visitors a sense of Trent’s wealth and illustrates how the enslaved people were a major share of that wealth as measured by goods owned at the time of his death.</a:t>
            </a:r>
          </a:p>
        </p:txBody>
      </p:sp>
      <p:sp>
        <p:nvSpPr>
          <p:cNvPr id="3" name="Slide Number Placeholder 2">
            <a:extLst>
              <a:ext uri="{FF2B5EF4-FFF2-40B4-BE49-F238E27FC236}">
                <a16:creationId xmlns:a16="http://schemas.microsoft.com/office/drawing/2014/main" id="{0AA0B89A-6FBB-457D-A4B9-F96BBEE320F6}"/>
              </a:ext>
            </a:extLst>
          </p:cNvPr>
          <p:cNvSpPr>
            <a:spLocks noGrp="1"/>
          </p:cNvSpPr>
          <p:nvPr>
            <p:ph type="sldNum" sz="quarter" idx="12"/>
          </p:nvPr>
        </p:nvSpPr>
        <p:spPr/>
        <p:txBody>
          <a:bodyPr/>
          <a:lstStyle/>
          <a:p>
            <a:fld id="{5A016FBA-2481-4564-BE81-E49432991E36}" type="slidenum">
              <a:rPr lang="en-US" smtClean="0"/>
              <a:t>15</a:t>
            </a:fld>
            <a:endParaRPr lang="en-US"/>
          </a:p>
        </p:txBody>
      </p:sp>
      <p:pic>
        <p:nvPicPr>
          <p:cNvPr id="6" name="Picture 5" descr="Table&#10;&#10;Description automatically generated">
            <a:extLst>
              <a:ext uri="{FF2B5EF4-FFF2-40B4-BE49-F238E27FC236}">
                <a16:creationId xmlns:a16="http://schemas.microsoft.com/office/drawing/2014/main" id="{DA65AD4D-4524-4E16-86D4-3B0003ACE8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096" y="296365"/>
            <a:ext cx="4902573" cy="6536764"/>
          </a:xfrm>
          <a:prstGeom prst="rect">
            <a:avLst/>
          </a:prstGeom>
        </p:spPr>
      </p:pic>
    </p:spTree>
    <p:extLst>
      <p:ext uri="{BB962C8B-B14F-4D97-AF65-F5344CB8AC3E}">
        <p14:creationId xmlns:p14="http://schemas.microsoft.com/office/powerpoint/2010/main" val="1159942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7BEFFD7-5469-4FEC-9966-A66DC0EA317C}"/>
              </a:ext>
            </a:extLst>
          </p:cNvPr>
          <p:cNvSpPr>
            <a:spLocks noGrp="1"/>
          </p:cNvSpPr>
          <p:nvPr>
            <p:ph type="title"/>
          </p:nvPr>
        </p:nvSpPr>
        <p:spPr>
          <a:xfrm>
            <a:off x="838200" y="224866"/>
            <a:ext cx="10515600" cy="1469463"/>
          </a:xfrm>
          <a:solidFill>
            <a:srgbClr val="C00000"/>
          </a:solidFill>
        </p:spPr>
        <p:txBody>
          <a:bodyPr>
            <a:normAutofit/>
          </a:bodyPr>
          <a:lstStyle/>
          <a:p>
            <a:r>
              <a:rPr lang="en-US" dirty="0">
                <a:solidFill>
                  <a:schemeClr val="bg1"/>
                </a:solidFill>
              </a:rPr>
              <a:t>Price of a Life - </a:t>
            </a:r>
            <a:r>
              <a:rPr lang="en-US" dirty="0" err="1">
                <a:solidFill>
                  <a:schemeClr val="bg1"/>
                </a:solidFill>
              </a:rPr>
              <a:t>Yaff</a:t>
            </a:r>
            <a:endParaRPr lang="en-US" dirty="0">
              <a:solidFill>
                <a:schemeClr val="bg1"/>
              </a:solidFill>
            </a:endParaRPr>
          </a:p>
        </p:txBody>
      </p:sp>
      <p:sp>
        <p:nvSpPr>
          <p:cNvPr id="2" name="Slide Number Placeholder 1">
            <a:extLst>
              <a:ext uri="{FF2B5EF4-FFF2-40B4-BE49-F238E27FC236}">
                <a16:creationId xmlns:a16="http://schemas.microsoft.com/office/drawing/2014/main" id="{E4EEE15E-64CC-4BAC-8B45-06C0221DB8BD}"/>
              </a:ext>
            </a:extLst>
          </p:cNvPr>
          <p:cNvSpPr>
            <a:spLocks noGrp="1"/>
          </p:cNvSpPr>
          <p:nvPr>
            <p:ph type="sldNum" sz="quarter" idx="12"/>
          </p:nvPr>
        </p:nvSpPr>
        <p:spPr/>
        <p:txBody>
          <a:bodyPr/>
          <a:lstStyle/>
          <a:p>
            <a:fld id="{5A016FBA-2481-4564-BE81-E49432991E36}" type="slidenum">
              <a:rPr lang="en-US" smtClean="0"/>
              <a:t>16</a:t>
            </a:fld>
            <a:endParaRPr lang="en-US"/>
          </a:p>
        </p:txBody>
      </p:sp>
      <p:pic>
        <p:nvPicPr>
          <p:cNvPr id="5" name="Picture 4">
            <a:extLst>
              <a:ext uri="{FF2B5EF4-FFF2-40B4-BE49-F238E27FC236}">
                <a16:creationId xmlns:a16="http://schemas.microsoft.com/office/drawing/2014/main" id="{F0B5837E-75FB-4470-B72C-B4B7DD99B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6438" y="392953"/>
            <a:ext cx="4848785" cy="6465047"/>
          </a:xfrm>
          <a:prstGeom prst="rect">
            <a:avLst/>
          </a:prstGeom>
        </p:spPr>
      </p:pic>
      <p:sp>
        <p:nvSpPr>
          <p:cNvPr id="7" name="TextBox 6">
            <a:extLst>
              <a:ext uri="{FF2B5EF4-FFF2-40B4-BE49-F238E27FC236}">
                <a16:creationId xmlns:a16="http://schemas.microsoft.com/office/drawing/2014/main" id="{B5363CC5-F1FF-4F9B-AAB0-8B1F76BCB0A2}"/>
              </a:ext>
            </a:extLst>
          </p:cNvPr>
          <p:cNvSpPr txBox="1"/>
          <p:nvPr/>
        </p:nvSpPr>
        <p:spPr>
          <a:xfrm>
            <a:off x="838200" y="1889383"/>
            <a:ext cx="4926106" cy="4401205"/>
          </a:xfrm>
          <a:prstGeom prst="rect">
            <a:avLst/>
          </a:prstGeom>
          <a:noFill/>
        </p:spPr>
        <p:txBody>
          <a:bodyPr wrap="square" rtlCol="0">
            <a:spAutoFit/>
          </a:bodyPr>
          <a:lstStyle/>
          <a:p>
            <a:r>
              <a:rPr lang="en-US" sz="2800" dirty="0"/>
              <a:t>This poster illustrates that enslaved people were considered property in the same way as livestock and household goods. </a:t>
            </a:r>
          </a:p>
          <a:p>
            <a:endParaRPr lang="en-US" sz="2800" dirty="0"/>
          </a:p>
          <a:p>
            <a:r>
              <a:rPr lang="en-US" sz="2800" dirty="0"/>
              <a:t>It compares the assessed amount assigned to </a:t>
            </a:r>
            <a:r>
              <a:rPr lang="en-US" sz="2800" dirty="0" err="1"/>
              <a:t>Yaff</a:t>
            </a:r>
            <a:r>
              <a:rPr lang="en-US" sz="2800" dirty="0"/>
              <a:t> to that of specific other entries on the probate inventory.</a:t>
            </a:r>
          </a:p>
        </p:txBody>
      </p:sp>
    </p:spTree>
    <p:extLst>
      <p:ext uri="{BB962C8B-B14F-4D97-AF65-F5344CB8AC3E}">
        <p14:creationId xmlns:p14="http://schemas.microsoft.com/office/powerpoint/2010/main" val="1510331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34E3AE3-A62D-43DD-90DD-E8AE2B7D02EF}"/>
              </a:ext>
            </a:extLst>
          </p:cNvPr>
          <p:cNvSpPr txBox="1"/>
          <p:nvPr/>
        </p:nvSpPr>
        <p:spPr>
          <a:xfrm>
            <a:off x="838199" y="1657387"/>
            <a:ext cx="5557909" cy="4832092"/>
          </a:xfrm>
          <a:prstGeom prst="rect">
            <a:avLst/>
          </a:prstGeom>
          <a:noFill/>
        </p:spPr>
        <p:txBody>
          <a:bodyPr wrap="square">
            <a:spAutoFit/>
          </a:bodyPr>
          <a:lstStyle/>
          <a:p>
            <a:r>
              <a:rPr lang="en-US" sz="2800" dirty="0"/>
              <a:t>Using cues from the inventory, we believe that Joan was particularly skilled. The amount assigned to Joan was more than two of the adult men and equal to that of another.</a:t>
            </a:r>
          </a:p>
          <a:p>
            <a:endParaRPr lang="en-US" sz="2800" dirty="0"/>
          </a:p>
          <a:p>
            <a:r>
              <a:rPr lang="en-US" sz="2800" dirty="0"/>
              <a:t>Nanny, the only other female listed, was also assigned an amount greater than that for two of the adult men. This again suggests that she had valuable skills and responsibilities.</a:t>
            </a:r>
          </a:p>
        </p:txBody>
      </p:sp>
      <p:sp>
        <p:nvSpPr>
          <p:cNvPr id="12" name="Title 1">
            <a:extLst>
              <a:ext uri="{FF2B5EF4-FFF2-40B4-BE49-F238E27FC236}">
                <a16:creationId xmlns:a16="http://schemas.microsoft.com/office/drawing/2014/main" id="{E7BEFFD7-5469-4FEC-9966-A66DC0EA317C}"/>
              </a:ext>
            </a:extLst>
          </p:cNvPr>
          <p:cNvSpPr>
            <a:spLocks noGrp="1"/>
          </p:cNvSpPr>
          <p:nvPr>
            <p:ph type="title"/>
          </p:nvPr>
        </p:nvSpPr>
        <p:spPr>
          <a:xfrm>
            <a:off x="838200" y="224867"/>
            <a:ext cx="10515600" cy="1272240"/>
          </a:xfrm>
          <a:solidFill>
            <a:srgbClr val="C00000"/>
          </a:solidFill>
        </p:spPr>
        <p:txBody>
          <a:bodyPr>
            <a:normAutofit/>
          </a:bodyPr>
          <a:lstStyle/>
          <a:p>
            <a:r>
              <a:rPr lang="en-US" dirty="0">
                <a:solidFill>
                  <a:schemeClr val="bg1"/>
                </a:solidFill>
              </a:rPr>
              <a:t>Price of a Life - Joan</a:t>
            </a:r>
          </a:p>
        </p:txBody>
      </p:sp>
      <p:sp>
        <p:nvSpPr>
          <p:cNvPr id="2" name="Slide Number Placeholder 1">
            <a:extLst>
              <a:ext uri="{FF2B5EF4-FFF2-40B4-BE49-F238E27FC236}">
                <a16:creationId xmlns:a16="http://schemas.microsoft.com/office/drawing/2014/main" id="{7DB11449-7B24-45AC-B85A-1BE779B8297A}"/>
              </a:ext>
            </a:extLst>
          </p:cNvPr>
          <p:cNvSpPr>
            <a:spLocks noGrp="1"/>
          </p:cNvSpPr>
          <p:nvPr>
            <p:ph type="sldNum" sz="quarter" idx="12"/>
          </p:nvPr>
        </p:nvSpPr>
        <p:spPr/>
        <p:txBody>
          <a:bodyPr/>
          <a:lstStyle/>
          <a:p>
            <a:fld id="{5A016FBA-2481-4564-BE81-E49432991E36}" type="slidenum">
              <a:rPr lang="en-US" smtClean="0"/>
              <a:t>17</a:t>
            </a:fld>
            <a:endParaRPr lang="en-US"/>
          </a:p>
        </p:txBody>
      </p:sp>
      <p:pic>
        <p:nvPicPr>
          <p:cNvPr id="5" name="Picture 4" descr="A picture containing calendar&#10;&#10;Description automatically generated">
            <a:extLst>
              <a:ext uri="{FF2B5EF4-FFF2-40B4-BE49-F238E27FC236}">
                <a16:creationId xmlns:a16="http://schemas.microsoft.com/office/drawing/2014/main" id="{B1301011-8338-41A3-B095-3EA6EB4463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367" y="613241"/>
            <a:ext cx="4581175" cy="6108234"/>
          </a:xfrm>
          <a:prstGeom prst="rect">
            <a:avLst/>
          </a:prstGeom>
        </p:spPr>
      </p:pic>
    </p:spTree>
    <p:extLst>
      <p:ext uri="{BB962C8B-B14F-4D97-AF65-F5344CB8AC3E}">
        <p14:creationId xmlns:p14="http://schemas.microsoft.com/office/powerpoint/2010/main" val="2473427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3C6EB-8878-419A-B58E-8C4D01834F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6143" y="2186581"/>
            <a:ext cx="3147657" cy="4214218"/>
          </a:xfrm>
          <a:prstGeom prst="rect">
            <a:avLst/>
          </a:prstGeom>
        </p:spPr>
      </p:pic>
      <p:sp>
        <p:nvSpPr>
          <p:cNvPr id="6" name="TextBox 5">
            <a:extLst>
              <a:ext uri="{FF2B5EF4-FFF2-40B4-BE49-F238E27FC236}">
                <a16:creationId xmlns:a16="http://schemas.microsoft.com/office/drawing/2014/main" id="{B13FBE36-ECD9-431B-B9AE-9BA324E9CB42}"/>
              </a:ext>
            </a:extLst>
          </p:cNvPr>
          <p:cNvSpPr txBox="1"/>
          <p:nvPr/>
        </p:nvSpPr>
        <p:spPr>
          <a:xfrm>
            <a:off x="1039553" y="2186581"/>
            <a:ext cx="5732722" cy="3970318"/>
          </a:xfrm>
          <a:prstGeom prst="rect">
            <a:avLst/>
          </a:prstGeom>
          <a:noFill/>
        </p:spPr>
        <p:txBody>
          <a:bodyPr wrap="square">
            <a:spAutoFit/>
          </a:bodyPr>
          <a:lstStyle/>
          <a:p>
            <a:r>
              <a:rPr lang="en-US" sz="2800" b="1" i="1" dirty="0" err="1"/>
              <a:t>Yaff</a:t>
            </a:r>
            <a:r>
              <a:rPr lang="en-US" sz="2800" dirty="0"/>
              <a:t> was listed first in a group of six at 40 pounds. He was likely the butler and Trent’s personal valet. </a:t>
            </a:r>
          </a:p>
          <a:p>
            <a:pPr marL="175308" indent="-175308">
              <a:buFont typeface="Arial" panose="020B0604020202020204" pitchFamily="34" charset="0"/>
              <a:buChar char="•"/>
            </a:pPr>
            <a:endParaRPr lang="en-US" sz="2800" dirty="0"/>
          </a:p>
          <a:p>
            <a:endParaRPr lang="en-US" sz="2800" dirty="0"/>
          </a:p>
          <a:p>
            <a:r>
              <a:rPr lang="en-US" sz="2800" dirty="0"/>
              <a:t>A mannequin dressed in livery in the hallway</a:t>
            </a:r>
            <a:r>
              <a:rPr lang="en-US" sz="2800" baseline="0" dirty="0"/>
              <a:t> by the main door </a:t>
            </a:r>
            <a:r>
              <a:rPr lang="en-US" sz="2800" dirty="0"/>
              <a:t>represents </a:t>
            </a:r>
            <a:r>
              <a:rPr lang="en-US" sz="2800" dirty="0" err="1"/>
              <a:t>Yaff</a:t>
            </a:r>
            <a:r>
              <a:rPr lang="en-US" sz="2800" dirty="0"/>
              <a:t> </a:t>
            </a:r>
            <a:r>
              <a:rPr lang="en-US" sz="2800" baseline="0" dirty="0"/>
              <a:t>as if he were greeting Trent’s guests. </a:t>
            </a:r>
            <a:endParaRPr lang="en-US" sz="2800" dirty="0"/>
          </a:p>
        </p:txBody>
      </p:sp>
      <p:sp>
        <p:nvSpPr>
          <p:cNvPr id="12" name="Title 1">
            <a:extLst>
              <a:ext uri="{FF2B5EF4-FFF2-40B4-BE49-F238E27FC236}">
                <a16:creationId xmlns:a16="http://schemas.microsoft.com/office/drawing/2014/main" id="{E7BEFFD7-5469-4FEC-9966-A66DC0EA317C}"/>
              </a:ext>
            </a:extLst>
          </p:cNvPr>
          <p:cNvSpPr>
            <a:spLocks noGrp="1"/>
          </p:cNvSpPr>
          <p:nvPr>
            <p:ph type="title"/>
          </p:nvPr>
        </p:nvSpPr>
        <p:spPr>
          <a:xfrm>
            <a:off x="838200" y="224866"/>
            <a:ext cx="10515600" cy="1646555"/>
          </a:xfrm>
          <a:solidFill>
            <a:srgbClr val="C00000"/>
          </a:solidFill>
        </p:spPr>
        <p:txBody>
          <a:bodyPr>
            <a:normAutofit/>
          </a:bodyPr>
          <a:lstStyle/>
          <a:p>
            <a:r>
              <a:rPr lang="en-US" dirty="0">
                <a:solidFill>
                  <a:schemeClr val="bg1"/>
                </a:solidFill>
              </a:rPr>
              <a:t>Contributions of Enslaved People </a:t>
            </a:r>
            <a:br>
              <a:rPr lang="en-US" dirty="0">
                <a:solidFill>
                  <a:schemeClr val="bg1"/>
                </a:solidFill>
              </a:rPr>
            </a:br>
            <a:r>
              <a:rPr lang="en-US" dirty="0">
                <a:solidFill>
                  <a:schemeClr val="bg1"/>
                </a:solidFill>
              </a:rPr>
              <a:t>to Trent’s Status and Comfort</a:t>
            </a:r>
          </a:p>
        </p:txBody>
      </p:sp>
      <p:sp>
        <p:nvSpPr>
          <p:cNvPr id="2" name="Slide Number Placeholder 1">
            <a:extLst>
              <a:ext uri="{FF2B5EF4-FFF2-40B4-BE49-F238E27FC236}">
                <a16:creationId xmlns:a16="http://schemas.microsoft.com/office/drawing/2014/main" id="{E4EEE15E-64CC-4BAC-8B45-06C0221DB8BD}"/>
              </a:ext>
            </a:extLst>
          </p:cNvPr>
          <p:cNvSpPr>
            <a:spLocks noGrp="1"/>
          </p:cNvSpPr>
          <p:nvPr>
            <p:ph type="sldNum" sz="quarter" idx="12"/>
          </p:nvPr>
        </p:nvSpPr>
        <p:spPr/>
        <p:txBody>
          <a:bodyPr/>
          <a:lstStyle/>
          <a:p>
            <a:fld id="{5A016FBA-2481-4564-BE81-E49432991E36}" type="slidenum">
              <a:rPr lang="en-US" smtClean="0"/>
              <a:t>18</a:t>
            </a:fld>
            <a:endParaRPr lang="en-US"/>
          </a:p>
        </p:txBody>
      </p:sp>
    </p:spTree>
    <p:extLst>
      <p:ext uri="{BB962C8B-B14F-4D97-AF65-F5344CB8AC3E}">
        <p14:creationId xmlns:p14="http://schemas.microsoft.com/office/powerpoint/2010/main" val="1017571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BC9E5-6853-4641-BF52-F7BB852833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9858" y="2215156"/>
            <a:ext cx="3147658" cy="4214219"/>
          </a:xfrm>
          <a:prstGeom prst="rect">
            <a:avLst/>
          </a:prstGeom>
        </p:spPr>
      </p:pic>
      <p:sp>
        <p:nvSpPr>
          <p:cNvPr id="8" name="TextBox 7">
            <a:extLst>
              <a:ext uri="{FF2B5EF4-FFF2-40B4-BE49-F238E27FC236}">
                <a16:creationId xmlns:a16="http://schemas.microsoft.com/office/drawing/2014/main" id="{E34E3AE3-A62D-43DD-90DD-E8AE2B7D02EF}"/>
              </a:ext>
            </a:extLst>
          </p:cNvPr>
          <p:cNvSpPr txBox="1"/>
          <p:nvPr/>
        </p:nvSpPr>
        <p:spPr>
          <a:xfrm>
            <a:off x="838200" y="2215156"/>
            <a:ext cx="6748463" cy="3539430"/>
          </a:xfrm>
          <a:prstGeom prst="rect">
            <a:avLst/>
          </a:prstGeom>
          <a:noFill/>
        </p:spPr>
        <p:txBody>
          <a:bodyPr wrap="square">
            <a:spAutoFit/>
          </a:bodyPr>
          <a:lstStyle/>
          <a:p>
            <a:r>
              <a:rPr lang="en-US" sz="2800" b="1" i="1" dirty="0"/>
              <a:t>Joan</a:t>
            </a:r>
            <a:r>
              <a:rPr lang="en-US" sz="2800" dirty="0"/>
              <a:t>, listed second at 35 pounds, is interpreted to be the cook, as she is the only adult female. </a:t>
            </a:r>
          </a:p>
          <a:p>
            <a:endParaRPr lang="en-US" sz="2800" dirty="0"/>
          </a:p>
          <a:p>
            <a:r>
              <a:rPr lang="en-US" sz="2800" dirty="0"/>
              <a:t>As such, both she and </a:t>
            </a:r>
            <a:r>
              <a:rPr lang="en-US" sz="2800" dirty="0" err="1"/>
              <a:t>Yaff</a:t>
            </a:r>
            <a:r>
              <a:rPr lang="en-US" sz="2800" dirty="0"/>
              <a:t> had some responsibility for the overall operation of the house.</a:t>
            </a:r>
          </a:p>
          <a:p>
            <a:endParaRPr lang="en-US" sz="2800" baseline="0" dirty="0"/>
          </a:p>
        </p:txBody>
      </p:sp>
      <p:sp>
        <p:nvSpPr>
          <p:cNvPr id="12" name="Title 1">
            <a:extLst>
              <a:ext uri="{FF2B5EF4-FFF2-40B4-BE49-F238E27FC236}">
                <a16:creationId xmlns:a16="http://schemas.microsoft.com/office/drawing/2014/main" id="{E7BEFFD7-5469-4FEC-9966-A66DC0EA317C}"/>
              </a:ext>
            </a:extLst>
          </p:cNvPr>
          <p:cNvSpPr>
            <a:spLocks noGrp="1"/>
          </p:cNvSpPr>
          <p:nvPr>
            <p:ph type="title"/>
          </p:nvPr>
        </p:nvSpPr>
        <p:spPr>
          <a:xfrm>
            <a:off x="838200" y="224866"/>
            <a:ext cx="10515600" cy="1646555"/>
          </a:xfrm>
          <a:solidFill>
            <a:srgbClr val="C00000"/>
          </a:solidFill>
        </p:spPr>
        <p:txBody>
          <a:bodyPr>
            <a:normAutofit/>
          </a:bodyPr>
          <a:lstStyle/>
          <a:p>
            <a:r>
              <a:rPr lang="en-US" dirty="0">
                <a:solidFill>
                  <a:schemeClr val="bg1"/>
                </a:solidFill>
              </a:rPr>
              <a:t>Contributions of Enslaved People </a:t>
            </a:r>
            <a:br>
              <a:rPr lang="en-US" dirty="0">
                <a:solidFill>
                  <a:schemeClr val="bg1"/>
                </a:solidFill>
              </a:rPr>
            </a:br>
            <a:r>
              <a:rPr lang="en-US" dirty="0">
                <a:solidFill>
                  <a:schemeClr val="bg1"/>
                </a:solidFill>
              </a:rPr>
              <a:t>to Trent’s Status and Comfort</a:t>
            </a:r>
          </a:p>
        </p:txBody>
      </p:sp>
      <p:sp>
        <p:nvSpPr>
          <p:cNvPr id="2" name="Slide Number Placeholder 1">
            <a:extLst>
              <a:ext uri="{FF2B5EF4-FFF2-40B4-BE49-F238E27FC236}">
                <a16:creationId xmlns:a16="http://schemas.microsoft.com/office/drawing/2014/main" id="{7DB11449-7B24-45AC-B85A-1BE779B8297A}"/>
              </a:ext>
            </a:extLst>
          </p:cNvPr>
          <p:cNvSpPr>
            <a:spLocks noGrp="1"/>
          </p:cNvSpPr>
          <p:nvPr>
            <p:ph type="sldNum" sz="quarter" idx="12"/>
          </p:nvPr>
        </p:nvSpPr>
        <p:spPr/>
        <p:txBody>
          <a:bodyPr/>
          <a:lstStyle/>
          <a:p>
            <a:fld id="{5A016FBA-2481-4564-BE81-E49432991E36}" type="slidenum">
              <a:rPr lang="en-US" smtClean="0"/>
              <a:t>19</a:t>
            </a:fld>
            <a:endParaRPr lang="en-US"/>
          </a:p>
        </p:txBody>
      </p:sp>
    </p:spTree>
    <p:extLst>
      <p:ext uri="{BB962C8B-B14F-4D97-AF65-F5344CB8AC3E}">
        <p14:creationId xmlns:p14="http://schemas.microsoft.com/office/powerpoint/2010/main" val="1797223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8217"/>
            <a:ext cx="10515600" cy="1325563"/>
          </a:xfrm>
          <a:solidFill>
            <a:srgbClr val="C00000"/>
          </a:solidFill>
        </p:spPr>
        <p:txBody>
          <a:bodyPr/>
          <a:lstStyle/>
          <a:p>
            <a:r>
              <a:rPr lang="en-US" dirty="0">
                <a:solidFill>
                  <a:schemeClr val="bg1"/>
                </a:solidFill>
              </a:rPr>
              <a:t>The William Trent House</a:t>
            </a:r>
          </a:p>
        </p:txBody>
      </p:sp>
      <p:sp>
        <p:nvSpPr>
          <p:cNvPr id="5" name="TextBox 4">
            <a:extLst>
              <a:ext uri="{FF2B5EF4-FFF2-40B4-BE49-F238E27FC236}">
                <a16:creationId xmlns:a16="http://schemas.microsoft.com/office/drawing/2014/main" id="{18DF58AC-5CA7-4F5C-B21F-3A80DB486333}"/>
              </a:ext>
            </a:extLst>
          </p:cNvPr>
          <p:cNvSpPr txBox="1"/>
          <p:nvPr/>
        </p:nvSpPr>
        <p:spPr>
          <a:xfrm>
            <a:off x="4538130" y="1733780"/>
            <a:ext cx="3399295" cy="2711127"/>
          </a:xfrm>
          <a:prstGeom prst="rect">
            <a:avLst/>
          </a:prstGeom>
          <a:noFill/>
        </p:spPr>
        <p:txBody>
          <a:bodyPr wrap="square" rtlCol="0">
            <a:spAutoFit/>
          </a:bodyPr>
          <a:lstStyle/>
          <a:p>
            <a:pPr algn="ctr"/>
            <a:r>
              <a:rPr lang="en-US" sz="2400" dirty="0"/>
              <a:t>Built in 1719 by a wealthy Philadelphia shipping merchant at the Falls of the Delaware on ancestral lands of the </a:t>
            </a:r>
            <a:r>
              <a:rPr lang="en-US" sz="2400" dirty="0" err="1"/>
              <a:t>Lenni</a:t>
            </a:r>
            <a:r>
              <a:rPr lang="en-US" sz="2400" dirty="0"/>
              <a:t> Lenape people.</a:t>
            </a:r>
          </a:p>
          <a:p>
            <a:endParaRPr lang="en-US" sz="2400" dirty="0"/>
          </a:p>
        </p:txBody>
      </p:sp>
      <p:sp>
        <p:nvSpPr>
          <p:cNvPr id="3" name="Slide Number Placeholder 2">
            <a:extLst>
              <a:ext uri="{FF2B5EF4-FFF2-40B4-BE49-F238E27FC236}">
                <a16:creationId xmlns:a16="http://schemas.microsoft.com/office/drawing/2014/main" id="{62369E22-B570-42E2-9B1D-6CDFEBD5A8F5}"/>
              </a:ext>
            </a:extLst>
          </p:cNvPr>
          <p:cNvSpPr>
            <a:spLocks noGrp="1"/>
          </p:cNvSpPr>
          <p:nvPr>
            <p:ph type="sldNum" sz="quarter" idx="12"/>
          </p:nvPr>
        </p:nvSpPr>
        <p:spPr/>
        <p:txBody>
          <a:bodyPr/>
          <a:lstStyle/>
          <a:p>
            <a:fld id="{5A016FBA-2481-4564-BE81-E49432991E36}" type="slidenum">
              <a:rPr lang="en-US" smtClean="0"/>
              <a:t>2</a:t>
            </a:fld>
            <a:endParaRPr lang="en-US"/>
          </a:p>
        </p:txBody>
      </p:sp>
      <p:pic>
        <p:nvPicPr>
          <p:cNvPr id="10" name="Picture 9" descr="Diagram&#10;&#10;Description automatically generated">
            <a:extLst>
              <a:ext uri="{FF2B5EF4-FFF2-40B4-BE49-F238E27FC236}">
                <a16:creationId xmlns:a16="http://schemas.microsoft.com/office/drawing/2014/main" id="{6FA782EE-F665-4673-823A-F4307EFAC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733780"/>
            <a:ext cx="3678699" cy="3655990"/>
          </a:xfrm>
          <a:prstGeom prst="rect">
            <a:avLst/>
          </a:prstGeom>
        </p:spPr>
      </p:pic>
      <p:pic>
        <p:nvPicPr>
          <p:cNvPr id="12" name="Picture 11" descr="A picture containing outdoor, tree, sky, building&#10;&#10;Description automatically generated">
            <a:extLst>
              <a:ext uri="{FF2B5EF4-FFF2-40B4-BE49-F238E27FC236}">
                <a16:creationId xmlns:a16="http://schemas.microsoft.com/office/drawing/2014/main" id="{68E8A47A-227A-4720-86B4-996AE07C9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045" y="1733780"/>
            <a:ext cx="3499054" cy="2336196"/>
          </a:xfrm>
          <a:prstGeom prst="rect">
            <a:avLst/>
          </a:prstGeom>
        </p:spPr>
      </p:pic>
      <p:pic>
        <p:nvPicPr>
          <p:cNvPr id="16" name="Picture 15" descr="A picture containing text, plant&#10;&#10;Description automatically generated">
            <a:extLst>
              <a:ext uri="{FF2B5EF4-FFF2-40B4-BE49-F238E27FC236}">
                <a16:creationId xmlns:a16="http://schemas.microsoft.com/office/drawing/2014/main" id="{7B92ADBD-7F20-4A15-9FF3-5C0E20E960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9481" y="4069976"/>
            <a:ext cx="4851087" cy="2718098"/>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543EB165-7032-43E7-81DB-B5B74DE280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426" y="4175902"/>
            <a:ext cx="3344246" cy="2612172"/>
          </a:xfrm>
          <a:prstGeom prst="rect">
            <a:avLst/>
          </a:prstGeom>
        </p:spPr>
      </p:pic>
    </p:spTree>
    <p:extLst>
      <p:ext uri="{BB962C8B-B14F-4D97-AF65-F5344CB8AC3E}">
        <p14:creationId xmlns:p14="http://schemas.microsoft.com/office/powerpoint/2010/main" val="1585014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7BEFFD7-5469-4FEC-9966-A66DC0EA317C}"/>
              </a:ext>
            </a:extLst>
          </p:cNvPr>
          <p:cNvSpPr>
            <a:spLocks noGrp="1"/>
          </p:cNvSpPr>
          <p:nvPr>
            <p:ph type="title"/>
          </p:nvPr>
        </p:nvSpPr>
        <p:spPr>
          <a:xfrm>
            <a:off x="838200" y="215901"/>
            <a:ext cx="10515600" cy="1646555"/>
          </a:xfrm>
          <a:solidFill>
            <a:srgbClr val="C00000"/>
          </a:solidFill>
        </p:spPr>
        <p:txBody>
          <a:bodyPr>
            <a:normAutofit/>
          </a:bodyPr>
          <a:lstStyle/>
          <a:p>
            <a:r>
              <a:rPr lang="en-US" dirty="0">
                <a:solidFill>
                  <a:schemeClr val="bg1"/>
                </a:solidFill>
              </a:rPr>
              <a:t>Contributions of Enslaved People to Trent’s Business Income</a:t>
            </a:r>
          </a:p>
        </p:txBody>
      </p:sp>
      <p:sp>
        <p:nvSpPr>
          <p:cNvPr id="2" name="Slide Number Placeholder 1">
            <a:extLst>
              <a:ext uri="{FF2B5EF4-FFF2-40B4-BE49-F238E27FC236}">
                <a16:creationId xmlns:a16="http://schemas.microsoft.com/office/drawing/2014/main" id="{7DB11449-7B24-45AC-B85A-1BE779B8297A}"/>
              </a:ext>
            </a:extLst>
          </p:cNvPr>
          <p:cNvSpPr>
            <a:spLocks noGrp="1"/>
          </p:cNvSpPr>
          <p:nvPr>
            <p:ph type="sldNum" sz="quarter" idx="12"/>
          </p:nvPr>
        </p:nvSpPr>
        <p:spPr/>
        <p:txBody>
          <a:bodyPr/>
          <a:lstStyle/>
          <a:p>
            <a:fld id="{5A016FBA-2481-4564-BE81-E49432991E36}" type="slidenum">
              <a:rPr lang="en-US" smtClean="0"/>
              <a:t>20</a:t>
            </a:fld>
            <a:endParaRPr lang="en-US"/>
          </a:p>
        </p:txBody>
      </p:sp>
      <p:sp>
        <p:nvSpPr>
          <p:cNvPr id="3" name="TextBox 2">
            <a:extLst>
              <a:ext uri="{FF2B5EF4-FFF2-40B4-BE49-F238E27FC236}">
                <a16:creationId xmlns:a16="http://schemas.microsoft.com/office/drawing/2014/main" id="{56E90FF9-B0DC-413B-887B-12F69D9CCB36}"/>
              </a:ext>
            </a:extLst>
          </p:cNvPr>
          <p:cNvSpPr txBox="1"/>
          <p:nvPr/>
        </p:nvSpPr>
        <p:spPr>
          <a:xfrm>
            <a:off x="838199" y="2201366"/>
            <a:ext cx="4330959" cy="3785652"/>
          </a:xfrm>
          <a:prstGeom prst="rect">
            <a:avLst/>
          </a:prstGeom>
          <a:noFill/>
        </p:spPr>
        <p:txBody>
          <a:bodyPr wrap="square" rtlCol="0">
            <a:spAutoFit/>
          </a:bodyPr>
          <a:lstStyle/>
          <a:p>
            <a:r>
              <a:rPr lang="en-US" sz="2400" dirty="0"/>
              <a:t>The five other adult men listed on Trent’s inventory likely worked on his farms and orchards, in his mills, or on his sloop transporting goods to and from Philadelphia.</a:t>
            </a:r>
          </a:p>
          <a:p>
            <a:endParaRPr lang="en-US" sz="2400" dirty="0"/>
          </a:p>
          <a:p>
            <a:r>
              <a:rPr lang="en-US" sz="2400" dirty="0"/>
              <a:t>The amount assigned to them in the inventory suggests a range of skills and productivity.</a:t>
            </a:r>
          </a:p>
        </p:txBody>
      </p:sp>
      <p:pic>
        <p:nvPicPr>
          <p:cNvPr id="9" name="Picture 8" descr="Text&#10;&#10;Description automatically generated">
            <a:extLst>
              <a:ext uri="{FF2B5EF4-FFF2-40B4-BE49-F238E27FC236}">
                <a16:creationId xmlns:a16="http://schemas.microsoft.com/office/drawing/2014/main" id="{97CEDE8C-68B8-4409-991F-AC415A881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531" y="1149868"/>
            <a:ext cx="6011655" cy="5206482"/>
          </a:xfrm>
          <a:prstGeom prst="rect">
            <a:avLst/>
          </a:prstGeom>
        </p:spPr>
      </p:pic>
    </p:spTree>
    <p:extLst>
      <p:ext uri="{BB962C8B-B14F-4D97-AF65-F5344CB8AC3E}">
        <p14:creationId xmlns:p14="http://schemas.microsoft.com/office/powerpoint/2010/main" val="1716083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0831"/>
            <a:ext cx="10515600" cy="1325563"/>
          </a:xfrm>
          <a:solidFill>
            <a:srgbClr val="C00000"/>
          </a:solidFill>
        </p:spPr>
        <p:txBody>
          <a:bodyPr>
            <a:normAutofit/>
          </a:bodyPr>
          <a:lstStyle/>
          <a:p>
            <a:r>
              <a:rPr lang="en-US" dirty="0">
                <a:solidFill>
                  <a:schemeClr val="bg1"/>
                </a:solidFill>
              </a:rPr>
              <a:t>Observations</a:t>
            </a:r>
          </a:p>
        </p:txBody>
      </p:sp>
      <p:sp>
        <p:nvSpPr>
          <p:cNvPr id="8" name="TextBox 7">
            <a:extLst>
              <a:ext uri="{FF2B5EF4-FFF2-40B4-BE49-F238E27FC236}">
                <a16:creationId xmlns:a16="http://schemas.microsoft.com/office/drawing/2014/main" id="{3CAA7345-ADBC-45DD-96BB-25743CF1A762}"/>
              </a:ext>
            </a:extLst>
          </p:cNvPr>
          <p:cNvSpPr txBox="1"/>
          <p:nvPr/>
        </p:nvSpPr>
        <p:spPr>
          <a:xfrm>
            <a:off x="838199" y="1596698"/>
            <a:ext cx="10515600" cy="5262979"/>
          </a:xfrm>
          <a:prstGeom prst="rect">
            <a:avLst/>
          </a:prstGeom>
          <a:noFill/>
        </p:spPr>
        <p:txBody>
          <a:bodyPr wrap="square">
            <a:spAutoFit/>
          </a:bodyPr>
          <a:lstStyle/>
          <a:p>
            <a:r>
              <a:rPr lang="en-US" sz="2800" dirty="0"/>
              <a:t>Observations:</a:t>
            </a:r>
          </a:p>
          <a:p>
            <a:pPr marL="742950" lvl="1" indent="-285750">
              <a:buFont typeface="Arial" panose="020B0604020202020204" pitchFamily="34" charset="0"/>
              <a:buChar char="•"/>
            </a:pPr>
            <a:r>
              <a:rPr lang="en-US" sz="2800" dirty="0"/>
              <a:t>Each of the enslaved people had a “value” based on their productivity – strength and skills. Information from documents such as this probate inventory give clues about individual enslaved people.</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Trent had outstanding debts and his estate needed to be divided among his heirs. What did it mean that a large share of Trent’s estate was invested in enslaved people? What were his most “liquid” or easily sold assets? </a:t>
            </a:r>
          </a:p>
          <a:p>
            <a:endParaRPr lang="en-US" sz="2800" dirty="0"/>
          </a:p>
          <a:p>
            <a:pPr marL="175308" indent="-175308">
              <a:buFont typeface="Arial" panose="020B0604020202020204" pitchFamily="34" charset="0"/>
              <a:buChar char="•"/>
            </a:pPr>
            <a:endParaRPr lang="en-US" sz="2800" dirty="0"/>
          </a:p>
        </p:txBody>
      </p:sp>
      <p:sp>
        <p:nvSpPr>
          <p:cNvPr id="3" name="Slide Number Placeholder 2">
            <a:extLst>
              <a:ext uri="{FF2B5EF4-FFF2-40B4-BE49-F238E27FC236}">
                <a16:creationId xmlns:a16="http://schemas.microsoft.com/office/drawing/2014/main" id="{F54EF210-651D-4184-83E6-06023D54A98C}"/>
              </a:ext>
            </a:extLst>
          </p:cNvPr>
          <p:cNvSpPr>
            <a:spLocks noGrp="1"/>
          </p:cNvSpPr>
          <p:nvPr>
            <p:ph type="sldNum" sz="quarter" idx="12"/>
          </p:nvPr>
        </p:nvSpPr>
        <p:spPr/>
        <p:txBody>
          <a:bodyPr/>
          <a:lstStyle/>
          <a:p>
            <a:fld id="{5A016FBA-2481-4564-BE81-E49432991E36}" type="slidenum">
              <a:rPr lang="en-US" smtClean="0"/>
              <a:t>21</a:t>
            </a:fld>
            <a:endParaRPr lang="en-US"/>
          </a:p>
        </p:txBody>
      </p:sp>
    </p:spTree>
    <p:extLst>
      <p:ext uri="{BB962C8B-B14F-4D97-AF65-F5344CB8AC3E}">
        <p14:creationId xmlns:p14="http://schemas.microsoft.com/office/powerpoint/2010/main" val="57281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925D-C8F0-4B8E-8412-99D1F707CADE}"/>
              </a:ext>
            </a:extLst>
          </p:cNvPr>
          <p:cNvSpPr>
            <a:spLocks noGrp="1"/>
          </p:cNvSpPr>
          <p:nvPr>
            <p:ph type="title"/>
          </p:nvPr>
        </p:nvSpPr>
        <p:spPr>
          <a:xfrm>
            <a:off x="838200" y="454586"/>
            <a:ext cx="10515600" cy="1243329"/>
          </a:xfrm>
        </p:spPr>
        <p:txBody>
          <a:bodyPr>
            <a:normAutofit/>
          </a:bodyPr>
          <a:lstStyle/>
          <a:p>
            <a:r>
              <a:rPr lang="en-US" b="1" dirty="0">
                <a:solidFill>
                  <a:srgbClr val="C00000"/>
                </a:solidFill>
                <a:latin typeface="+mn-lt"/>
              </a:rPr>
              <a:t>The Lives of Enslaved People </a:t>
            </a:r>
          </a:p>
        </p:txBody>
      </p:sp>
      <p:sp>
        <p:nvSpPr>
          <p:cNvPr id="3" name="Text Placeholder 2">
            <a:extLst>
              <a:ext uri="{FF2B5EF4-FFF2-40B4-BE49-F238E27FC236}">
                <a16:creationId xmlns:a16="http://schemas.microsoft.com/office/drawing/2014/main" id="{A2CAE150-FC58-444B-826A-29B71C843695}"/>
              </a:ext>
            </a:extLst>
          </p:cNvPr>
          <p:cNvSpPr>
            <a:spLocks noGrp="1"/>
          </p:cNvSpPr>
          <p:nvPr>
            <p:ph type="body" idx="1"/>
          </p:nvPr>
        </p:nvSpPr>
        <p:spPr>
          <a:xfrm>
            <a:off x="838200" y="2143760"/>
            <a:ext cx="10515600" cy="4389120"/>
          </a:xfrm>
        </p:spPr>
        <p:txBody>
          <a:bodyPr>
            <a:normAutofit/>
          </a:bodyPr>
          <a:lstStyle/>
          <a:p>
            <a:r>
              <a:rPr lang="en-US" sz="3000" b="1" dirty="0">
                <a:solidFill>
                  <a:schemeClr val="tx1"/>
                </a:solidFill>
              </a:rPr>
              <a:t>Key points:</a:t>
            </a:r>
          </a:p>
          <a:p>
            <a:pPr marL="342900" indent="-342900">
              <a:buFont typeface="Arial" panose="020B0604020202020204" pitchFamily="34" charset="0"/>
              <a:buChar char="•"/>
            </a:pPr>
            <a:r>
              <a:rPr lang="en-US" sz="3000" dirty="0">
                <a:solidFill>
                  <a:schemeClr val="tx1"/>
                </a:solidFill>
              </a:rPr>
              <a:t>The conditions of slavery were demeaning and exploitative, regardless of their job, living arrangements, or the attitudes/behaviors of slave holders.</a:t>
            </a:r>
          </a:p>
          <a:p>
            <a:pPr marL="342900" indent="-342900">
              <a:buFont typeface="Arial" panose="020B0604020202020204" pitchFamily="34" charset="0"/>
              <a:buChar char="•"/>
            </a:pPr>
            <a:r>
              <a:rPr lang="en-US" sz="3000" dirty="0">
                <a:solidFill>
                  <a:schemeClr val="tx1"/>
                </a:solidFill>
              </a:rPr>
              <a:t>Enslaved people created their own ways of maintaining dignity, developing relationships, and being independent.</a:t>
            </a:r>
          </a:p>
          <a:p>
            <a:pPr marL="342900" indent="-342900">
              <a:buFont typeface="Arial" panose="020B0604020202020204" pitchFamily="34" charset="0"/>
              <a:buChar char="•"/>
            </a:pPr>
            <a:r>
              <a:rPr lang="en-US" sz="3000" dirty="0">
                <a:solidFill>
                  <a:schemeClr val="tx1"/>
                </a:solidFill>
              </a:rPr>
              <a:t>Enslaved people resisted their situation in different ways, some covert/subtle, others more direct, still others with force.</a:t>
            </a:r>
            <a:endParaRPr lang="en-US" dirty="0"/>
          </a:p>
        </p:txBody>
      </p:sp>
      <p:sp>
        <p:nvSpPr>
          <p:cNvPr id="4" name="Slide Number Placeholder 3">
            <a:extLst>
              <a:ext uri="{FF2B5EF4-FFF2-40B4-BE49-F238E27FC236}">
                <a16:creationId xmlns:a16="http://schemas.microsoft.com/office/drawing/2014/main" id="{A3D048B7-4F78-440C-98B6-8EFA5CC8CAE3}"/>
              </a:ext>
            </a:extLst>
          </p:cNvPr>
          <p:cNvSpPr>
            <a:spLocks noGrp="1"/>
          </p:cNvSpPr>
          <p:nvPr>
            <p:ph type="sldNum" sz="quarter" idx="12"/>
          </p:nvPr>
        </p:nvSpPr>
        <p:spPr/>
        <p:txBody>
          <a:bodyPr/>
          <a:lstStyle/>
          <a:p>
            <a:fld id="{5A016FBA-2481-4564-BE81-E49432991E36}" type="slidenum">
              <a:rPr lang="en-US" smtClean="0"/>
              <a:t>22</a:t>
            </a:fld>
            <a:endParaRPr lang="en-US"/>
          </a:p>
        </p:txBody>
      </p:sp>
    </p:spTree>
    <p:extLst>
      <p:ext uri="{BB962C8B-B14F-4D97-AF65-F5344CB8AC3E}">
        <p14:creationId xmlns:p14="http://schemas.microsoft.com/office/powerpoint/2010/main" val="426340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dirty="0">
                <a:solidFill>
                  <a:schemeClr val="bg1"/>
                </a:solidFill>
              </a:rPr>
              <a:t>Hardships and Indignities – Privacy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6865" y="1869721"/>
            <a:ext cx="4290646" cy="4437295"/>
          </a:xfrm>
          <a:prstGeom prst="rect">
            <a:avLst/>
          </a:prstGeom>
        </p:spPr>
      </p:pic>
      <p:pic>
        <p:nvPicPr>
          <p:cNvPr id="9" name="Picture 8" descr="A picture containing indoor, table, shoes, sitting&#10;&#10;Description automatically generated">
            <a:extLst>
              <a:ext uri="{FF2B5EF4-FFF2-40B4-BE49-F238E27FC236}">
                <a16:creationId xmlns:a16="http://schemas.microsoft.com/office/drawing/2014/main" id="{ED4D0835-7C83-4CF6-8769-029FB9F3A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2236" y="1869721"/>
            <a:ext cx="3990062" cy="4437295"/>
          </a:xfrm>
          <a:prstGeom prst="rect">
            <a:avLst/>
          </a:prstGeom>
        </p:spPr>
      </p:pic>
      <p:sp>
        <p:nvSpPr>
          <p:cNvPr id="3" name="Slide Number Placeholder 2">
            <a:extLst>
              <a:ext uri="{FF2B5EF4-FFF2-40B4-BE49-F238E27FC236}">
                <a16:creationId xmlns:a16="http://schemas.microsoft.com/office/drawing/2014/main" id="{D5C5A296-662E-47E8-AA41-D6293E5A0DAD}"/>
              </a:ext>
            </a:extLst>
          </p:cNvPr>
          <p:cNvSpPr>
            <a:spLocks noGrp="1"/>
          </p:cNvSpPr>
          <p:nvPr>
            <p:ph type="sldNum" sz="quarter" idx="12"/>
          </p:nvPr>
        </p:nvSpPr>
        <p:spPr/>
        <p:txBody>
          <a:bodyPr/>
          <a:lstStyle/>
          <a:p>
            <a:fld id="{5A016FBA-2481-4564-BE81-E49432991E36}" type="slidenum">
              <a:rPr lang="en-US" smtClean="0"/>
              <a:t>23</a:t>
            </a:fld>
            <a:endParaRPr lang="en-US"/>
          </a:p>
        </p:txBody>
      </p:sp>
    </p:spTree>
    <p:extLst>
      <p:ext uri="{BB962C8B-B14F-4D97-AF65-F5344CB8AC3E}">
        <p14:creationId xmlns:p14="http://schemas.microsoft.com/office/powerpoint/2010/main" val="3682083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dirty="0">
                <a:solidFill>
                  <a:schemeClr val="bg1"/>
                </a:solidFill>
              </a:rPr>
              <a:t>Hardships and Indignities – Food and Diet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815711"/>
            <a:ext cx="5708412" cy="4909408"/>
          </a:xfrm>
          <a:prstGeom prst="rect">
            <a:avLst/>
          </a:prstGeom>
        </p:spPr>
      </p:pic>
      <p:pic>
        <p:nvPicPr>
          <p:cNvPr id="5" name="Picture 4">
            <a:extLst>
              <a:ext uri="{FF2B5EF4-FFF2-40B4-BE49-F238E27FC236}">
                <a16:creationId xmlns:a16="http://schemas.microsoft.com/office/drawing/2014/main" id="{13FD0085-4A9F-41FD-8C8D-202D911315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588" y="1815711"/>
            <a:ext cx="5132150" cy="4909408"/>
          </a:xfrm>
          <a:prstGeom prst="rect">
            <a:avLst/>
          </a:prstGeom>
        </p:spPr>
      </p:pic>
      <p:sp>
        <p:nvSpPr>
          <p:cNvPr id="4" name="Slide Number Placeholder 3">
            <a:extLst>
              <a:ext uri="{FF2B5EF4-FFF2-40B4-BE49-F238E27FC236}">
                <a16:creationId xmlns:a16="http://schemas.microsoft.com/office/drawing/2014/main" id="{A01D1C2C-E54B-4FDC-ADD3-274BCDF306F7}"/>
              </a:ext>
            </a:extLst>
          </p:cNvPr>
          <p:cNvSpPr>
            <a:spLocks noGrp="1"/>
          </p:cNvSpPr>
          <p:nvPr>
            <p:ph type="sldNum" sz="quarter" idx="12"/>
          </p:nvPr>
        </p:nvSpPr>
        <p:spPr/>
        <p:txBody>
          <a:bodyPr/>
          <a:lstStyle/>
          <a:p>
            <a:fld id="{5A016FBA-2481-4564-BE81-E49432991E36}" type="slidenum">
              <a:rPr lang="en-US" smtClean="0"/>
              <a:t>24</a:t>
            </a:fld>
            <a:endParaRPr lang="en-US"/>
          </a:p>
        </p:txBody>
      </p:sp>
    </p:spTree>
    <p:extLst>
      <p:ext uri="{BB962C8B-B14F-4D97-AF65-F5344CB8AC3E}">
        <p14:creationId xmlns:p14="http://schemas.microsoft.com/office/powerpoint/2010/main" val="107008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pPr algn="r"/>
            <a:r>
              <a:rPr lang="en-US" dirty="0">
                <a:solidFill>
                  <a:schemeClr val="bg1"/>
                </a:solidFill>
              </a:rPr>
              <a:t>Hardships and Indignities – </a:t>
            </a:r>
            <a:br>
              <a:rPr lang="en-US" dirty="0">
                <a:solidFill>
                  <a:schemeClr val="bg1"/>
                </a:solidFill>
              </a:rPr>
            </a:br>
            <a:r>
              <a:rPr lang="en-US" dirty="0">
                <a:solidFill>
                  <a:schemeClr val="bg1"/>
                </a:solidFill>
              </a:rPr>
              <a:t>Food and Diet </a:t>
            </a:r>
          </a:p>
        </p:txBody>
      </p:sp>
      <p:sp>
        <p:nvSpPr>
          <p:cNvPr id="4" name="Slide Number Placeholder 3">
            <a:extLst>
              <a:ext uri="{FF2B5EF4-FFF2-40B4-BE49-F238E27FC236}">
                <a16:creationId xmlns:a16="http://schemas.microsoft.com/office/drawing/2014/main" id="{A01D1C2C-E54B-4FDC-ADD3-274BCDF306F7}"/>
              </a:ext>
            </a:extLst>
          </p:cNvPr>
          <p:cNvSpPr>
            <a:spLocks noGrp="1"/>
          </p:cNvSpPr>
          <p:nvPr>
            <p:ph type="sldNum" sz="quarter" idx="12"/>
          </p:nvPr>
        </p:nvSpPr>
        <p:spPr/>
        <p:txBody>
          <a:bodyPr/>
          <a:lstStyle/>
          <a:p>
            <a:fld id="{5A016FBA-2481-4564-BE81-E49432991E36}" type="slidenum">
              <a:rPr lang="en-US" smtClean="0"/>
              <a:t>25</a:t>
            </a:fld>
            <a:endParaRPr lang="en-US"/>
          </a:p>
        </p:txBody>
      </p:sp>
      <p:pic>
        <p:nvPicPr>
          <p:cNvPr id="7" name="Picture 6" descr="Text&#10;&#10;Description automatically generated">
            <a:extLst>
              <a:ext uri="{FF2B5EF4-FFF2-40B4-BE49-F238E27FC236}">
                <a16:creationId xmlns:a16="http://schemas.microsoft.com/office/drawing/2014/main" id="{D1FAEECC-739C-4BFB-9A30-009EDA6A0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066"/>
            <a:ext cx="5227476" cy="6969968"/>
          </a:xfrm>
          <a:prstGeom prst="rect">
            <a:avLst/>
          </a:prstGeom>
        </p:spPr>
      </p:pic>
      <p:pic>
        <p:nvPicPr>
          <p:cNvPr id="9" name="Picture 8" descr="Timeline&#10;&#10;Description automatically generated">
            <a:extLst>
              <a:ext uri="{FF2B5EF4-FFF2-40B4-BE49-F238E27FC236}">
                <a16:creationId xmlns:a16="http://schemas.microsoft.com/office/drawing/2014/main" id="{0561E53A-A908-4F64-907C-CE0D47784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677" y="1690688"/>
            <a:ext cx="3745292" cy="4993722"/>
          </a:xfrm>
          <a:prstGeom prst="rect">
            <a:avLst/>
          </a:prstGeom>
        </p:spPr>
      </p:pic>
      <p:sp>
        <p:nvSpPr>
          <p:cNvPr id="10" name="TextBox 9">
            <a:extLst>
              <a:ext uri="{FF2B5EF4-FFF2-40B4-BE49-F238E27FC236}">
                <a16:creationId xmlns:a16="http://schemas.microsoft.com/office/drawing/2014/main" id="{3D666362-D8F6-4A45-AF87-CE7C5C531D91}"/>
              </a:ext>
            </a:extLst>
          </p:cNvPr>
          <p:cNvSpPr txBox="1"/>
          <p:nvPr/>
        </p:nvSpPr>
        <p:spPr>
          <a:xfrm>
            <a:off x="4942661" y="2253804"/>
            <a:ext cx="3125755" cy="3539430"/>
          </a:xfrm>
          <a:prstGeom prst="rect">
            <a:avLst/>
          </a:prstGeom>
          <a:noFill/>
        </p:spPr>
        <p:txBody>
          <a:bodyPr wrap="square" rtlCol="0">
            <a:spAutoFit/>
          </a:bodyPr>
          <a:lstStyle/>
          <a:p>
            <a:r>
              <a:rPr lang="en-US" sz="2800" dirty="0"/>
              <a:t>We used research from other sites to estimate nutritional and caloric value of typical rations for enslaved people and the impact of deficits on health.</a:t>
            </a:r>
          </a:p>
        </p:txBody>
      </p:sp>
    </p:spTree>
    <p:extLst>
      <p:ext uri="{BB962C8B-B14F-4D97-AF65-F5344CB8AC3E}">
        <p14:creationId xmlns:p14="http://schemas.microsoft.com/office/powerpoint/2010/main" val="405658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dirty="0">
                <a:solidFill>
                  <a:schemeClr val="bg1"/>
                </a:solidFill>
              </a:rPr>
              <a:t>Skills and Independence - Joan</a:t>
            </a:r>
          </a:p>
        </p:txBody>
      </p:sp>
      <p:pic>
        <p:nvPicPr>
          <p:cNvPr id="6" name="Picture 5" descr="A picture containing table, indoor, sitting, plate&#10;&#10;Description automatically generated">
            <a:extLst>
              <a:ext uri="{FF2B5EF4-FFF2-40B4-BE49-F238E27FC236}">
                <a16:creationId xmlns:a16="http://schemas.microsoft.com/office/drawing/2014/main" id="{5B8A1B05-6DB4-4651-A46A-F17C9F507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81" y="2290580"/>
            <a:ext cx="5257800" cy="4202295"/>
          </a:xfrm>
          <a:prstGeom prst="rect">
            <a:avLst/>
          </a:prstGeom>
        </p:spPr>
      </p:pic>
      <p:sp>
        <p:nvSpPr>
          <p:cNvPr id="4" name="Slide Number Placeholder 3">
            <a:extLst>
              <a:ext uri="{FF2B5EF4-FFF2-40B4-BE49-F238E27FC236}">
                <a16:creationId xmlns:a16="http://schemas.microsoft.com/office/drawing/2014/main" id="{B756923D-6F8D-4371-A7A6-70D77774BD98}"/>
              </a:ext>
            </a:extLst>
          </p:cNvPr>
          <p:cNvSpPr>
            <a:spLocks noGrp="1"/>
          </p:cNvSpPr>
          <p:nvPr>
            <p:ph type="sldNum" sz="quarter" idx="12"/>
          </p:nvPr>
        </p:nvSpPr>
        <p:spPr/>
        <p:txBody>
          <a:bodyPr/>
          <a:lstStyle/>
          <a:p>
            <a:fld id="{5A016FBA-2481-4564-BE81-E49432991E36}" type="slidenum">
              <a:rPr lang="en-US" smtClean="0"/>
              <a:t>26</a:t>
            </a:fld>
            <a:endParaRPr lang="en-US"/>
          </a:p>
        </p:txBody>
      </p:sp>
      <p:pic>
        <p:nvPicPr>
          <p:cNvPr id="7" name="Picture 6" descr="Text, letter&#10;&#10;Description automatically generated">
            <a:extLst>
              <a:ext uri="{FF2B5EF4-FFF2-40B4-BE49-F238E27FC236}">
                <a16:creationId xmlns:a16="http://schemas.microsoft.com/office/drawing/2014/main" id="{CD452571-F2DA-4274-8E2A-B44378C6E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955" y="1512811"/>
            <a:ext cx="6959290" cy="4507537"/>
          </a:xfrm>
          <a:prstGeom prst="rect">
            <a:avLst/>
          </a:prstGeom>
        </p:spPr>
      </p:pic>
    </p:spTree>
    <p:extLst>
      <p:ext uri="{BB962C8B-B14F-4D97-AF65-F5344CB8AC3E}">
        <p14:creationId xmlns:p14="http://schemas.microsoft.com/office/powerpoint/2010/main" val="3710683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445"/>
            <a:ext cx="10515600" cy="1486535"/>
          </a:xfrm>
          <a:solidFill>
            <a:srgbClr val="C00000"/>
          </a:solidFill>
        </p:spPr>
        <p:txBody>
          <a:bodyPr>
            <a:normAutofit/>
          </a:bodyPr>
          <a:lstStyle/>
          <a:p>
            <a:r>
              <a:rPr lang="en-US" dirty="0">
                <a:solidFill>
                  <a:schemeClr val="bg1"/>
                </a:solidFill>
              </a:rPr>
              <a:t>Resilience and Resistance - </a:t>
            </a:r>
            <a:r>
              <a:rPr lang="en-US" dirty="0" err="1">
                <a:solidFill>
                  <a:schemeClr val="bg1"/>
                </a:solidFill>
              </a:rPr>
              <a:t>Yaff</a:t>
            </a:r>
            <a:endParaRPr lang="en-US" dirty="0">
              <a:solidFill>
                <a:schemeClr val="bg1"/>
              </a:solidFill>
            </a:endParaRPr>
          </a:p>
        </p:txBody>
      </p:sp>
      <p:sp>
        <p:nvSpPr>
          <p:cNvPr id="4" name="Slide Number Placeholder 3">
            <a:extLst>
              <a:ext uri="{FF2B5EF4-FFF2-40B4-BE49-F238E27FC236}">
                <a16:creationId xmlns:a16="http://schemas.microsoft.com/office/drawing/2014/main" id="{B05F841B-B739-4D08-868D-94CA151CEDAA}"/>
              </a:ext>
            </a:extLst>
          </p:cNvPr>
          <p:cNvSpPr>
            <a:spLocks noGrp="1"/>
          </p:cNvSpPr>
          <p:nvPr>
            <p:ph type="sldNum" sz="quarter" idx="12"/>
          </p:nvPr>
        </p:nvSpPr>
        <p:spPr/>
        <p:txBody>
          <a:bodyPr/>
          <a:lstStyle/>
          <a:p>
            <a:fld id="{5A016FBA-2481-4564-BE81-E49432991E36}" type="slidenum">
              <a:rPr lang="en-US" smtClean="0"/>
              <a:t>27</a:t>
            </a:fld>
            <a:endParaRPr lang="en-US"/>
          </a:p>
        </p:txBody>
      </p:sp>
      <p:pic>
        <p:nvPicPr>
          <p:cNvPr id="6" name="Picture 5" descr="Text, letter&#10;&#10;Description automatically generated">
            <a:extLst>
              <a:ext uri="{FF2B5EF4-FFF2-40B4-BE49-F238E27FC236}">
                <a16:creationId xmlns:a16="http://schemas.microsoft.com/office/drawing/2014/main" id="{685C8181-F500-A60F-13A4-2FADA9965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637" y="1671495"/>
            <a:ext cx="8086645" cy="4867417"/>
          </a:xfrm>
          <a:prstGeom prst="rect">
            <a:avLst/>
          </a:prstGeom>
        </p:spPr>
      </p:pic>
      <p:pic>
        <p:nvPicPr>
          <p:cNvPr id="8" name="Picture 7" descr="Text&#10;&#10;Description automatically generated">
            <a:extLst>
              <a:ext uri="{FF2B5EF4-FFF2-40B4-BE49-F238E27FC236}">
                <a16:creationId xmlns:a16="http://schemas.microsoft.com/office/drawing/2014/main" id="{B36C2D0F-D14B-713D-2949-247A092C7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808311"/>
            <a:ext cx="10668404" cy="4593783"/>
          </a:xfrm>
          <a:prstGeom prst="rect">
            <a:avLst/>
          </a:prstGeom>
        </p:spPr>
      </p:pic>
    </p:spTree>
    <p:extLst>
      <p:ext uri="{BB962C8B-B14F-4D97-AF65-F5344CB8AC3E}">
        <p14:creationId xmlns:p14="http://schemas.microsoft.com/office/powerpoint/2010/main" val="411165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0831"/>
            <a:ext cx="10515600" cy="1325563"/>
          </a:xfrm>
          <a:solidFill>
            <a:srgbClr val="C00000"/>
          </a:solidFill>
        </p:spPr>
        <p:txBody>
          <a:bodyPr>
            <a:normAutofit/>
          </a:bodyPr>
          <a:lstStyle/>
          <a:p>
            <a:r>
              <a:rPr lang="en-US" dirty="0">
                <a:solidFill>
                  <a:schemeClr val="bg1"/>
                </a:solidFill>
              </a:rPr>
              <a:t>Observations</a:t>
            </a:r>
          </a:p>
        </p:txBody>
      </p:sp>
      <p:sp>
        <p:nvSpPr>
          <p:cNvPr id="8" name="TextBox 7">
            <a:extLst>
              <a:ext uri="{FF2B5EF4-FFF2-40B4-BE49-F238E27FC236}">
                <a16:creationId xmlns:a16="http://schemas.microsoft.com/office/drawing/2014/main" id="{3CAA7345-ADBC-45DD-96BB-25743CF1A762}"/>
              </a:ext>
            </a:extLst>
          </p:cNvPr>
          <p:cNvSpPr txBox="1"/>
          <p:nvPr/>
        </p:nvSpPr>
        <p:spPr>
          <a:xfrm>
            <a:off x="838199" y="1596698"/>
            <a:ext cx="10515600" cy="3970318"/>
          </a:xfrm>
          <a:prstGeom prst="rect">
            <a:avLst/>
          </a:prstGeom>
          <a:noFill/>
        </p:spPr>
        <p:txBody>
          <a:bodyPr wrap="square">
            <a:spAutoFit/>
          </a:bodyPr>
          <a:lstStyle/>
          <a:p>
            <a:pPr marL="914400" lvl="1" indent="-457200">
              <a:buFont typeface="Arial" panose="020B0604020202020204" pitchFamily="34" charset="0"/>
              <a:buChar char="•"/>
            </a:pPr>
            <a:r>
              <a:rPr lang="en-US" sz="2800" dirty="0"/>
              <a:t>It is challenging to balance presentation of the human suffering experienced by those who were enslaved with evidence about individual characteristics and shared resilience. </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Much of what we know comes from the perspective of slaveholders. There are first-person accounts from enslaved people that should be considered.</a:t>
            </a:r>
          </a:p>
          <a:p>
            <a:pPr marL="914400" lvl="1" indent="-457200">
              <a:buFont typeface="Arial" panose="020B0604020202020204" pitchFamily="34" charset="0"/>
              <a:buChar char="•"/>
            </a:pPr>
            <a:endParaRPr lang="en-US" sz="2800" dirty="0"/>
          </a:p>
          <a:p>
            <a:pPr marL="175308" indent="-175308">
              <a:buFont typeface="Arial" panose="020B0604020202020204" pitchFamily="34" charset="0"/>
              <a:buChar char="•"/>
            </a:pPr>
            <a:endParaRPr lang="en-US" sz="2800" dirty="0"/>
          </a:p>
        </p:txBody>
      </p:sp>
      <p:sp>
        <p:nvSpPr>
          <p:cNvPr id="3" name="Slide Number Placeholder 2">
            <a:extLst>
              <a:ext uri="{FF2B5EF4-FFF2-40B4-BE49-F238E27FC236}">
                <a16:creationId xmlns:a16="http://schemas.microsoft.com/office/drawing/2014/main" id="{F54EF210-651D-4184-83E6-06023D54A98C}"/>
              </a:ext>
            </a:extLst>
          </p:cNvPr>
          <p:cNvSpPr>
            <a:spLocks noGrp="1"/>
          </p:cNvSpPr>
          <p:nvPr>
            <p:ph type="sldNum" sz="quarter" idx="12"/>
          </p:nvPr>
        </p:nvSpPr>
        <p:spPr/>
        <p:txBody>
          <a:bodyPr/>
          <a:lstStyle/>
          <a:p>
            <a:fld id="{5A016FBA-2481-4564-BE81-E49432991E36}" type="slidenum">
              <a:rPr lang="en-US" smtClean="0"/>
              <a:t>28</a:t>
            </a:fld>
            <a:endParaRPr lang="en-US"/>
          </a:p>
        </p:txBody>
      </p:sp>
    </p:spTree>
    <p:extLst>
      <p:ext uri="{BB962C8B-B14F-4D97-AF65-F5344CB8AC3E}">
        <p14:creationId xmlns:p14="http://schemas.microsoft.com/office/powerpoint/2010/main" val="1143269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925D-C8F0-4B8E-8412-99D1F707CADE}"/>
              </a:ext>
            </a:extLst>
          </p:cNvPr>
          <p:cNvSpPr>
            <a:spLocks noGrp="1"/>
          </p:cNvSpPr>
          <p:nvPr>
            <p:ph type="title"/>
          </p:nvPr>
        </p:nvSpPr>
        <p:spPr>
          <a:xfrm>
            <a:off x="838200" y="183740"/>
            <a:ext cx="10515600" cy="1243329"/>
          </a:xfrm>
        </p:spPr>
        <p:txBody>
          <a:bodyPr>
            <a:normAutofit/>
          </a:bodyPr>
          <a:lstStyle/>
          <a:p>
            <a:r>
              <a:rPr lang="en-US" b="1" dirty="0">
                <a:solidFill>
                  <a:srgbClr val="C00000"/>
                </a:solidFill>
                <a:latin typeface="+mn-lt"/>
              </a:rPr>
              <a:t>Resistance and the Law</a:t>
            </a:r>
          </a:p>
        </p:txBody>
      </p:sp>
      <p:sp>
        <p:nvSpPr>
          <p:cNvPr id="3" name="Text Placeholder 2">
            <a:extLst>
              <a:ext uri="{FF2B5EF4-FFF2-40B4-BE49-F238E27FC236}">
                <a16:creationId xmlns:a16="http://schemas.microsoft.com/office/drawing/2014/main" id="{A2CAE150-FC58-444B-826A-29B71C843695}"/>
              </a:ext>
            </a:extLst>
          </p:cNvPr>
          <p:cNvSpPr>
            <a:spLocks noGrp="1"/>
          </p:cNvSpPr>
          <p:nvPr>
            <p:ph type="body" idx="1"/>
          </p:nvPr>
        </p:nvSpPr>
        <p:spPr>
          <a:xfrm>
            <a:off x="838200" y="1568448"/>
            <a:ext cx="10968318" cy="4964431"/>
          </a:xfrm>
        </p:spPr>
        <p:txBody>
          <a:bodyPr>
            <a:normAutofit lnSpcReduction="10000"/>
          </a:bodyPr>
          <a:lstStyle/>
          <a:p>
            <a:r>
              <a:rPr lang="en-US" sz="3000" b="1" dirty="0">
                <a:solidFill>
                  <a:schemeClr val="tx1"/>
                </a:solidFill>
              </a:rPr>
              <a:t>Key points:</a:t>
            </a:r>
          </a:p>
          <a:p>
            <a:pPr marL="342900" indent="-342900">
              <a:buFont typeface="Arial" panose="020B0604020202020204" pitchFamily="34" charset="0"/>
              <a:buChar char="•"/>
            </a:pPr>
            <a:r>
              <a:rPr lang="en-US" sz="3000" dirty="0">
                <a:solidFill>
                  <a:schemeClr val="tx1"/>
                </a:solidFill>
              </a:rPr>
              <a:t>Enslaved people’s resistance included acts against property and people. </a:t>
            </a:r>
          </a:p>
          <a:p>
            <a:pPr marL="342900" indent="-342900">
              <a:buFont typeface="Arial" panose="020B0604020202020204" pitchFamily="34" charset="0"/>
              <a:buChar char="•"/>
            </a:pPr>
            <a:r>
              <a:rPr lang="en-US" sz="3000" dirty="0">
                <a:solidFill>
                  <a:schemeClr val="tx1"/>
                </a:solidFill>
              </a:rPr>
              <a:t>Colonial property law applied to enslaved people; criminal law addressed their resistance.</a:t>
            </a:r>
          </a:p>
          <a:p>
            <a:pPr marL="342900" indent="-342900">
              <a:buFont typeface="Arial" panose="020B0604020202020204" pitchFamily="34" charset="0"/>
              <a:buChar char="•"/>
            </a:pPr>
            <a:r>
              <a:rPr lang="en-US" sz="3000" dirty="0">
                <a:solidFill>
                  <a:schemeClr val="tx1"/>
                </a:solidFill>
              </a:rPr>
              <a:t>Acts of resistance by enslaved people were met by increasingly restrictive and harsh laws and corporal punishment.</a:t>
            </a:r>
          </a:p>
          <a:p>
            <a:pPr marL="342900" indent="-342900">
              <a:buFont typeface="Arial" panose="020B0604020202020204" pitchFamily="34" charset="0"/>
              <a:buChar char="•"/>
            </a:pPr>
            <a:r>
              <a:rPr lang="en-US" sz="3000" dirty="0">
                <a:solidFill>
                  <a:schemeClr val="tx1"/>
                </a:solidFill>
              </a:rPr>
              <a:t>At the same time, the colonial economy and individual households depended on the labor of enslaved people.</a:t>
            </a:r>
          </a:p>
          <a:p>
            <a:pPr marL="342900" indent="-342900">
              <a:buFont typeface="Arial" panose="020B0604020202020204" pitchFamily="34" charset="0"/>
              <a:buChar char="•"/>
            </a:pPr>
            <a:r>
              <a:rPr lang="en-US" sz="3000" dirty="0">
                <a:solidFill>
                  <a:schemeClr val="tx1"/>
                </a:solidFill>
              </a:rPr>
              <a:t>This dynamic created and supported individual and cultural beliefs and behaviors in justification of slavery.</a:t>
            </a:r>
            <a:endParaRPr lang="en-US" dirty="0"/>
          </a:p>
        </p:txBody>
      </p:sp>
      <p:sp>
        <p:nvSpPr>
          <p:cNvPr id="4" name="Slide Number Placeholder 3">
            <a:extLst>
              <a:ext uri="{FF2B5EF4-FFF2-40B4-BE49-F238E27FC236}">
                <a16:creationId xmlns:a16="http://schemas.microsoft.com/office/drawing/2014/main" id="{A3D048B7-4F78-440C-98B6-8EFA5CC8CAE3}"/>
              </a:ext>
            </a:extLst>
          </p:cNvPr>
          <p:cNvSpPr>
            <a:spLocks noGrp="1"/>
          </p:cNvSpPr>
          <p:nvPr>
            <p:ph type="sldNum" sz="quarter" idx="12"/>
          </p:nvPr>
        </p:nvSpPr>
        <p:spPr/>
        <p:txBody>
          <a:bodyPr/>
          <a:lstStyle/>
          <a:p>
            <a:fld id="{5A016FBA-2481-4564-BE81-E49432991E36}" type="slidenum">
              <a:rPr lang="en-US" smtClean="0"/>
              <a:t>29</a:t>
            </a:fld>
            <a:endParaRPr lang="en-US"/>
          </a:p>
        </p:txBody>
      </p:sp>
    </p:spTree>
    <p:extLst>
      <p:ext uri="{BB962C8B-B14F-4D97-AF65-F5344CB8AC3E}">
        <p14:creationId xmlns:p14="http://schemas.microsoft.com/office/powerpoint/2010/main" val="180333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53C7-C673-FF5A-CA8E-573403587FF2}"/>
              </a:ext>
            </a:extLst>
          </p:cNvPr>
          <p:cNvSpPr>
            <a:spLocks noGrp="1"/>
          </p:cNvSpPr>
          <p:nvPr>
            <p:ph type="title"/>
          </p:nvPr>
        </p:nvSpPr>
        <p:spPr>
          <a:solidFill>
            <a:srgbClr val="C00000"/>
          </a:solidFill>
        </p:spPr>
        <p:txBody>
          <a:bodyPr/>
          <a:lstStyle/>
          <a:p>
            <a:r>
              <a:rPr lang="en-US" dirty="0">
                <a:solidFill>
                  <a:schemeClr val="bg1"/>
                </a:solidFill>
              </a:rPr>
              <a:t>Trent House Mission</a:t>
            </a:r>
          </a:p>
        </p:txBody>
      </p:sp>
      <p:sp>
        <p:nvSpPr>
          <p:cNvPr id="3" name="Content Placeholder 2">
            <a:extLst>
              <a:ext uri="{FF2B5EF4-FFF2-40B4-BE49-F238E27FC236}">
                <a16:creationId xmlns:a16="http://schemas.microsoft.com/office/drawing/2014/main" id="{A682381D-F45E-374B-CD65-4B3FEAF32DD5}"/>
              </a:ext>
            </a:extLst>
          </p:cNvPr>
          <p:cNvSpPr>
            <a:spLocks noGrp="1"/>
          </p:cNvSpPr>
          <p:nvPr>
            <p:ph idx="1"/>
          </p:nvPr>
        </p:nvSpPr>
        <p:spPr/>
        <p:txBody>
          <a:bodyPr/>
          <a:lstStyle/>
          <a:p>
            <a:pPr marL="0" indent="0">
              <a:buNone/>
            </a:pPr>
            <a:endParaRPr lang="en-US" dirty="0">
              <a:solidFill>
                <a:srgbClr val="C00000"/>
              </a:solidFill>
            </a:endParaRPr>
          </a:p>
          <a:p>
            <a:pPr marL="0" indent="0">
              <a:lnSpc>
                <a:spcPct val="150000"/>
              </a:lnSpc>
              <a:buNone/>
            </a:pPr>
            <a:r>
              <a:rPr lang="en-US" sz="3600" dirty="0">
                <a:solidFill>
                  <a:srgbClr val="C00000"/>
                </a:solidFill>
              </a:rPr>
              <a:t>To share the authentic history of the house, people, and property with our communities, connecting the past with today and tomorrow</a:t>
            </a:r>
          </a:p>
          <a:p>
            <a:pPr marL="0" indent="0">
              <a:buNone/>
            </a:pPr>
            <a:endParaRPr lang="en-US" dirty="0">
              <a:solidFill>
                <a:srgbClr val="C00000"/>
              </a:solidFill>
            </a:endParaRPr>
          </a:p>
        </p:txBody>
      </p:sp>
      <p:sp>
        <p:nvSpPr>
          <p:cNvPr id="4" name="Slide Number Placeholder 3">
            <a:extLst>
              <a:ext uri="{FF2B5EF4-FFF2-40B4-BE49-F238E27FC236}">
                <a16:creationId xmlns:a16="http://schemas.microsoft.com/office/drawing/2014/main" id="{B984C36E-1097-4D75-9D60-8E9BBD91F01D}"/>
              </a:ext>
            </a:extLst>
          </p:cNvPr>
          <p:cNvSpPr>
            <a:spLocks noGrp="1"/>
          </p:cNvSpPr>
          <p:nvPr>
            <p:ph type="sldNum" sz="quarter" idx="12"/>
          </p:nvPr>
        </p:nvSpPr>
        <p:spPr/>
        <p:txBody>
          <a:bodyPr/>
          <a:lstStyle/>
          <a:p>
            <a:fld id="{5A016FBA-2481-4564-BE81-E49432991E36}" type="slidenum">
              <a:rPr lang="en-US" smtClean="0"/>
              <a:t>3</a:t>
            </a:fld>
            <a:endParaRPr lang="en-US"/>
          </a:p>
        </p:txBody>
      </p:sp>
    </p:spTree>
    <p:extLst>
      <p:ext uri="{BB962C8B-B14F-4D97-AF65-F5344CB8AC3E}">
        <p14:creationId xmlns:p14="http://schemas.microsoft.com/office/powerpoint/2010/main" val="1148892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E2018C-351C-4B66-AB8C-1980F34300AF}"/>
              </a:ext>
            </a:extLst>
          </p:cNvPr>
          <p:cNvSpPr>
            <a:spLocks noGrp="1"/>
          </p:cNvSpPr>
          <p:nvPr>
            <p:ph type="title"/>
          </p:nvPr>
        </p:nvSpPr>
        <p:spPr>
          <a:xfrm>
            <a:off x="838200" y="168288"/>
            <a:ext cx="10515600" cy="972272"/>
          </a:xfrm>
        </p:spPr>
        <p:txBody>
          <a:bodyPr/>
          <a:lstStyle/>
          <a:p>
            <a:pPr algn="ctr"/>
            <a:r>
              <a:rPr lang="en-US" dirty="0">
                <a:latin typeface="Bookman Old Style" panose="02050604050505020204" pitchFamily="18" charset="0"/>
              </a:rPr>
              <a:t>The Case of Trent’s Death</a:t>
            </a:r>
          </a:p>
        </p:txBody>
      </p:sp>
      <p:sp>
        <p:nvSpPr>
          <p:cNvPr id="5" name="TextBox 4">
            <a:extLst>
              <a:ext uri="{FF2B5EF4-FFF2-40B4-BE49-F238E27FC236}">
                <a16:creationId xmlns:a16="http://schemas.microsoft.com/office/drawing/2014/main" id="{C92DC759-5CE1-4BE7-8872-FA3DD17D4145}"/>
              </a:ext>
            </a:extLst>
          </p:cNvPr>
          <p:cNvSpPr txBox="1"/>
          <p:nvPr/>
        </p:nvSpPr>
        <p:spPr>
          <a:xfrm>
            <a:off x="449721" y="1497106"/>
            <a:ext cx="5422162" cy="5022080"/>
          </a:xfrm>
          <a:prstGeom prst="rect">
            <a:avLst/>
          </a:prstGeom>
          <a:solidFill>
            <a:srgbClr val="00B0F0"/>
          </a:solidFill>
          <a:ln w="76200">
            <a:solidFill>
              <a:schemeClr val="tx1"/>
            </a:solidFill>
          </a:ln>
        </p:spPr>
        <p:txBody>
          <a:bodyPr wrap="square" rtlCol="0">
            <a:spAutoFit/>
          </a:bodyPr>
          <a:lstStyle/>
          <a:p>
            <a:pPr marL="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In </a:t>
            </a:r>
            <a:r>
              <a:rPr lang="en-US" sz="2400" b="1" dirty="0">
                <a:latin typeface="Calibri" panose="020F0502020204030204" pitchFamily="34" charset="0"/>
                <a:ea typeface="Calibri" panose="020F0502020204030204" pitchFamily="34" charset="0"/>
                <a:cs typeface="Times New Roman" panose="02020603050405020304" pitchFamily="18" charset="0"/>
              </a:rPr>
              <a:t>March of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1737, </a:t>
            </a:r>
            <a:r>
              <a:rPr lang="en-US" sz="2400" b="1" dirty="0">
                <a:latin typeface="Calibri" panose="020F0502020204030204" pitchFamily="34" charset="0"/>
                <a:ea typeface="Calibri" panose="020F0502020204030204" pitchFamily="34" charset="0"/>
                <a:cs typeface="Times New Roman" panose="02020603050405020304" pitchFamily="18" charset="0"/>
              </a:rPr>
              <a:t>this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article was published in the Pennsylvania Gazette.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Two </a:t>
            </a:r>
            <a:r>
              <a:rPr lang="en-US" sz="2400" b="1" dirty="0">
                <a:latin typeface="Calibri" panose="020F0502020204030204" pitchFamily="34" charset="0"/>
                <a:ea typeface="Calibri" panose="020F0502020204030204" pitchFamily="34" charset="0"/>
                <a:cs typeface="Times New Roman" panose="02020603050405020304" pitchFamily="18" charset="0"/>
              </a:rPr>
              <a:t>men of African descent, possibly enslaved though that is not stated, were overheard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trying to convince another to poison his master. They apparently boasted that they could provide a poison that killed Mr. Trent and others. The two men were quickly apprehended, found with arsenic and an unknown root, and apparently confessed. </a:t>
            </a:r>
          </a:p>
        </p:txBody>
      </p:sp>
      <p:pic>
        <p:nvPicPr>
          <p:cNvPr id="7" name="Picture 6" descr="Text, letter&#10;&#10;Description automatically generated">
            <a:extLst>
              <a:ext uri="{FF2B5EF4-FFF2-40B4-BE49-F238E27FC236}">
                <a16:creationId xmlns:a16="http://schemas.microsoft.com/office/drawing/2014/main" id="{950B4507-F307-4759-9716-ED39545D8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97106"/>
            <a:ext cx="5646279" cy="4903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0780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576EC4-F0B6-4EE9-B478-8144AB249C87}"/>
              </a:ext>
            </a:extLst>
          </p:cNvPr>
          <p:cNvSpPr txBox="1"/>
          <p:nvPr/>
        </p:nvSpPr>
        <p:spPr>
          <a:xfrm>
            <a:off x="1037132" y="399007"/>
            <a:ext cx="10156732" cy="769441"/>
          </a:xfrm>
          <a:prstGeom prst="rect">
            <a:avLst/>
          </a:prstGeom>
          <a:solidFill>
            <a:srgbClr val="00B0F0"/>
          </a:solidFill>
          <a:ln>
            <a:noFill/>
          </a:ln>
        </p:spPr>
        <p:txBody>
          <a:bodyPr wrap="square">
            <a:spAutoFit/>
          </a:bodyPr>
          <a:lstStyle/>
          <a:p>
            <a:pPr algn="ctr"/>
            <a:r>
              <a:rPr lang="en-US" sz="4400" dirty="0">
                <a:latin typeface="Bookman Old Style" panose="02050604050505020204" pitchFamily="18" charset="0"/>
              </a:rPr>
              <a:t>How Did Trent Die?</a:t>
            </a:r>
          </a:p>
        </p:txBody>
      </p:sp>
      <p:sp>
        <p:nvSpPr>
          <p:cNvPr id="4" name="TextBox 3">
            <a:extLst>
              <a:ext uri="{FF2B5EF4-FFF2-40B4-BE49-F238E27FC236}">
                <a16:creationId xmlns:a16="http://schemas.microsoft.com/office/drawing/2014/main" id="{2624244A-D891-400D-BD46-7166B0E51EEE}"/>
              </a:ext>
            </a:extLst>
          </p:cNvPr>
          <p:cNvSpPr txBox="1"/>
          <p:nvPr/>
        </p:nvSpPr>
        <p:spPr>
          <a:xfrm>
            <a:off x="5954184" y="1480766"/>
            <a:ext cx="5239680" cy="4955203"/>
          </a:xfrm>
          <a:prstGeom prst="rect">
            <a:avLst/>
          </a:prstGeom>
          <a:solidFill>
            <a:srgbClr val="FFCC66"/>
          </a:solidFill>
        </p:spPr>
        <p:txBody>
          <a:bodyPr wrap="square" rtlCol="0">
            <a:spAutoFit/>
          </a:bodyPr>
          <a:lstStyle/>
          <a:p>
            <a:r>
              <a:rPr lang="en-US" sz="3600" dirty="0">
                <a:latin typeface="Arabic Typesetting" panose="03020402040406030203" pitchFamily="66" charset="-78"/>
                <a:cs typeface="Arabic Typesetting" panose="03020402040406030203" pitchFamily="66" charset="-78"/>
              </a:rPr>
              <a:t>On Friday, the 25</a:t>
            </a:r>
            <a:r>
              <a:rPr lang="en-US" sz="3600" baseline="30000" dirty="0">
                <a:latin typeface="Arabic Typesetting" panose="03020402040406030203" pitchFamily="66" charset="-78"/>
                <a:cs typeface="Arabic Typesetting" panose="03020402040406030203" pitchFamily="66" charset="-78"/>
              </a:rPr>
              <a:t>th</a:t>
            </a:r>
            <a:r>
              <a:rPr lang="en-US" sz="3600" dirty="0">
                <a:latin typeface="Arabic Typesetting" panose="03020402040406030203" pitchFamily="66" charset="-78"/>
                <a:cs typeface="Arabic Typesetting" panose="03020402040406030203" pitchFamily="66" charset="-78"/>
              </a:rPr>
              <a:t> of this instant, William Trent Esq. Chief Justice of the Province of New Jersey departed this life (being seized with a fit of apoplexy) at his house in Trenton. He was one that was universally beloved, and is as much lamented.</a:t>
            </a:r>
          </a:p>
          <a:p>
            <a:endParaRPr lang="en-US" sz="3200" dirty="0">
              <a:latin typeface="Arabic Typesetting" panose="03020402040406030203" pitchFamily="66" charset="-78"/>
              <a:cs typeface="Arabic Typesetting" panose="03020402040406030203" pitchFamily="66" charset="-78"/>
            </a:endParaRPr>
          </a:p>
          <a:p>
            <a:pPr algn="ctr"/>
            <a:r>
              <a:rPr lang="en-US" sz="3200" i="1" dirty="0">
                <a:latin typeface="Arabic Typesetting" panose="03020402040406030203" pitchFamily="66" charset="-78"/>
                <a:cs typeface="Arabic Typesetting" panose="03020402040406030203" pitchFamily="66" charset="-78"/>
              </a:rPr>
              <a:t>The Boston Gazette – January 11-18, 1725</a:t>
            </a:r>
          </a:p>
        </p:txBody>
      </p:sp>
      <p:sp>
        <p:nvSpPr>
          <p:cNvPr id="2" name="TextBox 1">
            <a:extLst>
              <a:ext uri="{FF2B5EF4-FFF2-40B4-BE49-F238E27FC236}">
                <a16:creationId xmlns:a16="http://schemas.microsoft.com/office/drawing/2014/main" id="{BF5CDBB4-4DCD-4B42-9E7B-092746F7F941}"/>
              </a:ext>
            </a:extLst>
          </p:cNvPr>
          <p:cNvSpPr txBox="1"/>
          <p:nvPr/>
        </p:nvSpPr>
        <p:spPr>
          <a:xfrm>
            <a:off x="1037132" y="2220685"/>
            <a:ext cx="4491613" cy="2862322"/>
          </a:xfrm>
          <a:prstGeom prst="rect">
            <a:avLst/>
          </a:prstGeom>
          <a:solidFill>
            <a:srgbClr val="00B0F0"/>
          </a:solidFill>
        </p:spPr>
        <p:txBody>
          <a:bodyPr wrap="square" rtlCol="0">
            <a:spAutoFit/>
          </a:bodyPr>
          <a:lstStyle/>
          <a:p>
            <a:pPr algn="ctr"/>
            <a:r>
              <a:rPr lang="en-US" sz="3600" b="1" dirty="0">
                <a:ea typeface="Calibri" panose="020F0502020204030204" pitchFamily="34" charset="0"/>
                <a:cs typeface="Times New Roman" panose="02020603050405020304" pitchFamily="18" charset="0"/>
              </a:rPr>
              <a:t>William Trent died suddenly on </a:t>
            </a:r>
          </a:p>
          <a:p>
            <a:pPr algn="ctr"/>
            <a:r>
              <a:rPr lang="en-US" sz="3600" b="1" dirty="0">
                <a:ea typeface="Calibri" panose="020F0502020204030204" pitchFamily="34" charset="0"/>
                <a:cs typeface="Times New Roman" panose="02020603050405020304" pitchFamily="18" charset="0"/>
              </a:rPr>
              <a:t>Christmas Day 1724 </a:t>
            </a:r>
          </a:p>
          <a:p>
            <a:pPr algn="ctr"/>
            <a:r>
              <a:rPr lang="en-US" sz="3600" b="1" dirty="0">
                <a:ea typeface="Calibri" panose="020F0502020204030204" pitchFamily="34" charset="0"/>
                <a:cs typeface="Times New Roman" panose="02020603050405020304" pitchFamily="18" charset="0"/>
              </a:rPr>
              <a:t>in what was described as a “fit of apoplexy.” </a:t>
            </a:r>
            <a:endParaRPr lang="en-US" sz="3600" b="1" dirty="0"/>
          </a:p>
        </p:txBody>
      </p:sp>
    </p:spTree>
    <p:extLst>
      <p:ext uri="{BB962C8B-B14F-4D97-AF65-F5344CB8AC3E}">
        <p14:creationId xmlns:p14="http://schemas.microsoft.com/office/powerpoint/2010/main" val="2413276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E2018C-351C-4B66-AB8C-1980F34300AF}"/>
              </a:ext>
            </a:extLst>
          </p:cNvPr>
          <p:cNvSpPr>
            <a:spLocks noGrp="1"/>
          </p:cNvSpPr>
          <p:nvPr>
            <p:ph type="title"/>
          </p:nvPr>
        </p:nvSpPr>
        <p:spPr>
          <a:xfrm>
            <a:off x="838200" y="168288"/>
            <a:ext cx="10515600" cy="972272"/>
          </a:xfrm>
        </p:spPr>
        <p:txBody>
          <a:bodyPr/>
          <a:lstStyle/>
          <a:p>
            <a:pPr algn="ctr"/>
            <a:r>
              <a:rPr lang="en-US" dirty="0">
                <a:latin typeface="Bookman Old Style" panose="02050604050505020204" pitchFamily="18" charset="0"/>
              </a:rPr>
              <a:t>Was William Trent Poisoned?</a:t>
            </a:r>
          </a:p>
        </p:txBody>
      </p:sp>
      <p:sp>
        <p:nvSpPr>
          <p:cNvPr id="5" name="TextBox 4">
            <a:extLst>
              <a:ext uri="{FF2B5EF4-FFF2-40B4-BE49-F238E27FC236}">
                <a16:creationId xmlns:a16="http://schemas.microsoft.com/office/drawing/2014/main" id="{C92DC759-5CE1-4BE7-8872-FA3DD17D4145}"/>
              </a:ext>
            </a:extLst>
          </p:cNvPr>
          <p:cNvSpPr txBox="1"/>
          <p:nvPr/>
        </p:nvSpPr>
        <p:spPr>
          <a:xfrm>
            <a:off x="521944" y="1510771"/>
            <a:ext cx="11148112" cy="4708981"/>
          </a:xfrm>
          <a:prstGeom prst="rect">
            <a:avLst/>
          </a:prstGeom>
          <a:solidFill>
            <a:srgbClr val="00B0F0"/>
          </a:solidFill>
          <a:ln w="76200">
            <a:solidFill>
              <a:schemeClr val="tx1"/>
            </a:solidFill>
          </a:ln>
        </p:spPr>
        <p:txBody>
          <a:bodyPr wrap="square" rtlCol="0">
            <a:spAutoFit/>
          </a:bodyPr>
          <a:lstStyle/>
          <a:p>
            <a:pPr marL="0" marR="0" algn="ctr">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At that time, apoplexy referred to any sudden death, </a:t>
            </a:r>
          </a:p>
          <a:p>
            <a:pPr marL="0" marR="0" algn="ctr">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particularly if the victim died very quickly with a sudden loss of consciousness. </a:t>
            </a:r>
          </a:p>
          <a:p>
            <a:pPr marL="0" marR="0" algn="ctr">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A stroke or a heart attack might have been the cause of Trent’s apoplexy. </a:t>
            </a:r>
          </a:p>
          <a:p>
            <a:pPr marL="0" marR="0" algn="ctr">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In fact, the author of the Pennsylvania Gazette article seems to doubt </a:t>
            </a:r>
          </a:p>
          <a:p>
            <a:pPr marL="0" marR="0" algn="ctr">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that Trent was poisoned, stating that Trent and the others </a:t>
            </a:r>
          </a:p>
          <a:p>
            <a:pPr marL="0" marR="0" algn="ctr">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mentioned by the accused men </a:t>
            </a:r>
          </a:p>
          <a:p>
            <a:pPr marL="0" marR="0" algn="ctr">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 “died apparently of common distempers” or diseases.</a:t>
            </a:r>
          </a:p>
          <a:p>
            <a:pPr marL="0" marR="0" algn="ctr">
              <a:spcBef>
                <a:spcPts val="0"/>
              </a:spcBef>
              <a:spcAft>
                <a:spcPts val="800"/>
              </a:spcAft>
            </a:pPr>
            <a:endParaRPr lang="en-US" sz="2400" b="1" i="0" dirty="0">
              <a:effectLst/>
              <a:latin typeface="Calibri" panose="020F0502020204030204" pitchFamily="34" charset="0"/>
              <a:cs typeface="Times New Roman" panose="02020603050405020304" pitchFamily="18" charset="0"/>
            </a:endParaRPr>
          </a:p>
          <a:p>
            <a:pPr marL="0" marR="0" algn="ctr">
              <a:spcBef>
                <a:spcPts val="0"/>
              </a:spcBef>
              <a:spcAft>
                <a:spcPts val="800"/>
              </a:spcAft>
            </a:pPr>
            <a:r>
              <a:rPr lang="en-US" sz="2400" b="1" dirty="0">
                <a:latin typeface="Calibri" panose="020F0502020204030204" pitchFamily="34" charset="0"/>
                <a:cs typeface="Times New Roman" panose="02020603050405020304" pitchFamily="18" charset="0"/>
              </a:rPr>
              <a:t>However, this article does raise the possibility that Trent was poisoned </a:t>
            </a:r>
          </a:p>
          <a:p>
            <a:pPr marL="0" marR="0" algn="ctr">
              <a:spcBef>
                <a:spcPts val="0"/>
              </a:spcBef>
              <a:spcAft>
                <a:spcPts val="800"/>
              </a:spcAft>
            </a:pPr>
            <a:r>
              <a:rPr lang="en-US" sz="2400" b="1" dirty="0">
                <a:latin typeface="Calibri" panose="020F0502020204030204" pitchFamily="34" charset="0"/>
                <a:cs typeface="Times New Roman" panose="02020603050405020304" pitchFamily="18" charset="0"/>
              </a:rPr>
              <a:t>by his enslaved servants with a substance provided by the two accused men. </a:t>
            </a:r>
          </a:p>
        </p:txBody>
      </p:sp>
    </p:spTree>
    <p:extLst>
      <p:ext uri="{BB962C8B-B14F-4D97-AF65-F5344CB8AC3E}">
        <p14:creationId xmlns:p14="http://schemas.microsoft.com/office/powerpoint/2010/main" val="36504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E2018C-351C-4B66-AB8C-1980F34300AF}"/>
              </a:ext>
            </a:extLst>
          </p:cNvPr>
          <p:cNvSpPr>
            <a:spLocks noGrp="1"/>
          </p:cNvSpPr>
          <p:nvPr>
            <p:ph type="title"/>
          </p:nvPr>
        </p:nvSpPr>
        <p:spPr>
          <a:xfrm>
            <a:off x="838200" y="168288"/>
            <a:ext cx="10515600" cy="972272"/>
          </a:xfrm>
        </p:spPr>
        <p:txBody>
          <a:bodyPr/>
          <a:lstStyle/>
          <a:p>
            <a:pPr algn="ctr"/>
            <a:r>
              <a:rPr lang="en-US" dirty="0">
                <a:latin typeface="Bookman Old Style" panose="02050604050505020204" pitchFamily="18" charset="0"/>
              </a:rPr>
              <a:t>What Really Happened?</a:t>
            </a:r>
          </a:p>
        </p:txBody>
      </p:sp>
      <p:sp>
        <p:nvSpPr>
          <p:cNvPr id="5" name="TextBox 4">
            <a:extLst>
              <a:ext uri="{FF2B5EF4-FFF2-40B4-BE49-F238E27FC236}">
                <a16:creationId xmlns:a16="http://schemas.microsoft.com/office/drawing/2014/main" id="{C92DC759-5CE1-4BE7-8872-FA3DD17D4145}"/>
              </a:ext>
            </a:extLst>
          </p:cNvPr>
          <p:cNvSpPr txBox="1"/>
          <p:nvPr/>
        </p:nvSpPr>
        <p:spPr>
          <a:xfrm>
            <a:off x="449721" y="1441893"/>
            <a:ext cx="11148112" cy="4452116"/>
          </a:xfrm>
          <a:prstGeom prst="rect">
            <a:avLst/>
          </a:prstGeom>
          <a:solidFill>
            <a:srgbClr val="00B0F0"/>
          </a:solidFill>
          <a:ln w="76200">
            <a:solidFill>
              <a:schemeClr val="tx1"/>
            </a:solidFill>
          </a:ln>
        </p:spPr>
        <p:txBody>
          <a:bodyPr wrap="square" rtlCol="0">
            <a:spAutoFit/>
          </a:bodyPr>
          <a:lstStyle/>
          <a:p>
            <a:pPr marL="0" marR="0" algn="ctr">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What evidence was used to convict the two men? </a:t>
            </a:r>
          </a:p>
          <a:p>
            <a:pPr marL="0" marR="0" algn="ctr">
              <a:lnSpc>
                <a:spcPct val="107000"/>
              </a:lnSpc>
              <a:spcBef>
                <a:spcPts val="0"/>
              </a:spcBef>
              <a:spcAft>
                <a:spcPts val="80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Does this evidence support their claim of providing poison that killed William Trent?</a:t>
            </a:r>
          </a:p>
          <a:p>
            <a:pPr marL="0" marR="0" algn="ctr">
              <a:lnSpc>
                <a:spcPct val="107000"/>
              </a:lnSpc>
              <a:spcBef>
                <a:spcPts val="0"/>
              </a:spcBef>
              <a:spcAft>
                <a:spcPts val="80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If this claim was not proven, why were the men executed?</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What does this suggest about the fear and reality of resistance by enslaved people?</a:t>
            </a:r>
          </a:p>
          <a:p>
            <a:pPr marL="0" marR="0" algn="ctr">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2131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nana, sitting, food, piece&#10;&#10;Description automatically generated">
            <a:extLst>
              <a:ext uri="{FF2B5EF4-FFF2-40B4-BE49-F238E27FC236}">
                <a16:creationId xmlns:a16="http://schemas.microsoft.com/office/drawing/2014/main" id="{1BC3B1B9-07C9-4669-9DC5-1F62C1663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27" b="7365"/>
          <a:stretch/>
        </p:blipFill>
        <p:spPr>
          <a:xfrm>
            <a:off x="4160305" y="2814218"/>
            <a:ext cx="3065155" cy="3772824"/>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8A086DF8-1A02-4932-A6A4-9E90DD776430}"/>
              </a:ext>
            </a:extLst>
          </p:cNvPr>
          <p:cNvSpPr>
            <a:spLocks noGrp="1"/>
          </p:cNvSpPr>
          <p:nvPr>
            <p:ph type="title"/>
          </p:nvPr>
        </p:nvSpPr>
        <p:spPr>
          <a:xfrm>
            <a:off x="927040" y="1758"/>
            <a:ext cx="10515600" cy="1325563"/>
          </a:xfrm>
        </p:spPr>
        <p:txBody>
          <a:bodyPr/>
          <a:lstStyle/>
          <a:p>
            <a:pPr algn="ctr"/>
            <a:r>
              <a:rPr lang="en-US" dirty="0">
                <a:latin typeface="Bookman Old Style" panose="02050604050505020204" pitchFamily="18" charset="0"/>
              </a:rPr>
              <a:t>What Was the Evidence?</a:t>
            </a:r>
          </a:p>
        </p:txBody>
      </p:sp>
      <p:sp>
        <p:nvSpPr>
          <p:cNvPr id="7" name="Title 1">
            <a:extLst>
              <a:ext uri="{FF2B5EF4-FFF2-40B4-BE49-F238E27FC236}">
                <a16:creationId xmlns:a16="http://schemas.microsoft.com/office/drawing/2014/main" id="{85EA2C92-6D8F-4FD7-8E29-1A54A97D5816}"/>
              </a:ext>
            </a:extLst>
          </p:cNvPr>
          <p:cNvSpPr txBox="1">
            <a:spLocks/>
          </p:cNvSpPr>
          <p:nvPr/>
        </p:nvSpPr>
        <p:spPr>
          <a:xfrm>
            <a:off x="1436326" y="1568893"/>
            <a:ext cx="5196076" cy="1325563"/>
          </a:xfrm>
          <a:prstGeom prst="rect">
            <a:avLst/>
          </a:prstGeom>
          <a:solidFill>
            <a:srgbClr val="00B0F0"/>
          </a:solidFill>
          <a:ln w="76200">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Calibri" panose="020F0502020204030204" pitchFamily="34" charset="0"/>
                <a:ea typeface="Calibri" panose="020F0502020204030204" pitchFamily="34" charset="0"/>
                <a:cs typeface="Times New Roman" panose="02020603050405020304" pitchFamily="18" charset="0"/>
              </a:rPr>
              <a:t>The men were found with arsenic, </a:t>
            </a:r>
          </a:p>
          <a:p>
            <a:pPr algn="ctr"/>
            <a:r>
              <a:rPr lang="en-US" sz="2700" b="1" dirty="0">
                <a:latin typeface="Calibri" panose="020F0502020204030204" pitchFamily="34" charset="0"/>
                <a:ea typeface="Calibri" panose="020F0502020204030204" pitchFamily="34" charset="0"/>
                <a:cs typeface="Times New Roman" panose="02020603050405020304" pitchFamily="18" charset="0"/>
              </a:rPr>
              <a:t>a powerful poison, </a:t>
            </a:r>
          </a:p>
          <a:p>
            <a:pPr algn="ctr"/>
            <a:r>
              <a:rPr lang="en-US" sz="2700" b="1" dirty="0">
                <a:latin typeface="Calibri" panose="020F0502020204030204" pitchFamily="34" charset="0"/>
                <a:ea typeface="Calibri" panose="020F0502020204030204" pitchFamily="34" charset="0"/>
                <a:cs typeface="Times New Roman" panose="02020603050405020304" pitchFamily="18" charset="0"/>
              </a:rPr>
              <a:t>and an unknown root. </a:t>
            </a:r>
            <a:endParaRPr lang="en-US" sz="2700" b="1" dirty="0"/>
          </a:p>
        </p:txBody>
      </p:sp>
      <p:pic>
        <p:nvPicPr>
          <p:cNvPr id="9" name="Picture 8" descr="A picture containing indoor, cup, table, coffee&#10;&#10;Description automatically generated">
            <a:extLst>
              <a:ext uri="{FF2B5EF4-FFF2-40B4-BE49-F238E27FC236}">
                <a16:creationId xmlns:a16="http://schemas.microsoft.com/office/drawing/2014/main" id="{815A69C0-9EBE-42E3-9C88-F88E5DE76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040" y="2974694"/>
            <a:ext cx="3233265" cy="3618312"/>
          </a:xfrm>
          <a:prstGeom prst="rect">
            <a:avLst/>
          </a:prstGeom>
        </p:spPr>
      </p:pic>
      <p:sp>
        <p:nvSpPr>
          <p:cNvPr id="13" name="Title 1">
            <a:extLst>
              <a:ext uri="{FF2B5EF4-FFF2-40B4-BE49-F238E27FC236}">
                <a16:creationId xmlns:a16="http://schemas.microsoft.com/office/drawing/2014/main" id="{637C5F92-1480-47F5-B6C5-C679975B66F6}"/>
              </a:ext>
            </a:extLst>
          </p:cNvPr>
          <p:cNvSpPr txBox="1">
            <a:spLocks/>
          </p:cNvSpPr>
          <p:nvPr/>
        </p:nvSpPr>
        <p:spPr>
          <a:xfrm>
            <a:off x="7535118" y="1649131"/>
            <a:ext cx="3907521" cy="4937911"/>
          </a:xfrm>
          <a:prstGeom prst="rect">
            <a:avLst/>
          </a:prstGeom>
          <a:solidFill>
            <a:srgbClr val="00B0F0"/>
          </a:solidFill>
          <a:ln w="76200">
            <a:solidFill>
              <a:schemeClr val="tx1"/>
            </a:solidFill>
          </a:ln>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Calibri" panose="020F0502020204030204" pitchFamily="34" charset="0"/>
                <a:ea typeface="Calibri" panose="020F0502020204030204" pitchFamily="34" charset="0"/>
                <a:cs typeface="Times New Roman" panose="02020603050405020304" pitchFamily="18" charset="0"/>
              </a:rPr>
              <a:t>There appears to have been a witness to the men’s offer to provide poison.</a:t>
            </a:r>
          </a:p>
          <a:p>
            <a:pPr algn="ctr"/>
            <a:endParaRPr lang="en-US" sz="27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700" b="1" dirty="0">
                <a:latin typeface="Calibri" panose="020F0502020204030204" pitchFamily="34" charset="0"/>
                <a:ea typeface="Calibri" panose="020F0502020204030204" pitchFamily="34" charset="0"/>
                <a:cs typeface="Times New Roman" panose="02020603050405020304" pitchFamily="18" charset="0"/>
              </a:rPr>
              <a:t>And the men were reported to have confessed to attempting to provide poison with the intent to help others kill their enslavers.</a:t>
            </a:r>
          </a:p>
          <a:p>
            <a:pPr algn="ctr"/>
            <a:endParaRPr lang="en-US" sz="2700" b="1" dirty="0">
              <a:latin typeface="Calibri" panose="020F0502020204030204" pitchFamily="34" charset="0"/>
              <a:cs typeface="Times New Roman" panose="02020603050405020304" pitchFamily="18" charset="0"/>
            </a:endParaRPr>
          </a:p>
          <a:p>
            <a:pPr algn="ctr"/>
            <a:r>
              <a:rPr lang="en-US" sz="2700" b="1" dirty="0">
                <a:latin typeface="Calibri" panose="020F0502020204030204" pitchFamily="34" charset="0"/>
                <a:cs typeface="Times New Roman" panose="02020603050405020304" pitchFamily="18" charset="0"/>
              </a:rPr>
              <a:t>Whether other evidence was presented related to their claims regarding Trent and others is not known.</a:t>
            </a:r>
            <a:endParaRPr lang="en-US" sz="2700" b="1" dirty="0"/>
          </a:p>
        </p:txBody>
      </p:sp>
    </p:spTree>
    <p:extLst>
      <p:ext uri="{BB962C8B-B14F-4D97-AF65-F5344CB8AC3E}">
        <p14:creationId xmlns:p14="http://schemas.microsoft.com/office/powerpoint/2010/main" val="1234660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oat, outdoor, transport, watercraft&#10;&#10;Description automatically generated">
            <a:extLst>
              <a:ext uri="{FF2B5EF4-FFF2-40B4-BE49-F238E27FC236}">
                <a16:creationId xmlns:a16="http://schemas.microsoft.com/office/drawing/2014/main" id="{A7442031-3FEC-443D-B58D-EAAEED29D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4" y="506610"/>
            <a:ext cx="5785770" cy="5429250"/>
          </a:xfrm>
          <a:prstGeom prst="rect">
            <a:avLst/>
          </a:prstGeom>
        </p:spPr>
      </p:pic>
      <p:sp>
        <p:nvSpPr>
          <p:cNvPr id="5" name="TextBox 4">
            <a:extLst>
              <a:ext uri="{FF2B5EF4-FFF2-40B4-BE49-F238E27FC236}">
                <a16:creationId xmlns:a16="http://schemas.microsoft.com/office/drawing/2014/main" id="{3C34A728-2A15-41DB-96C6-181C2DE12124}"/>
              </a:ext>
            </a:extLst>
          </p:cNvPr>
          <p:cNvSpPr txBox="1"/>
          <p:nvPr/>
        </p:nvSpPr>
        <p:spPr>
          <a:xfrm>
            <a:off x="1400175" y="6043613"/>
            <a:ext cx="3343275" cy="307777"/>
          </a:xfrm>
          <a:prstGeom prst="rect">
            <a:avLst/>
          </a:prstGeom>
          <a:noFill/>
        </p:spPr>
        <p:txBody>
          <a:bodyPr wrap="square" rtlCol="0">
            <a:spAutoFit/>
          </a:bodyPr>
          <a:lstStyle/>
          <a:p>
            <a:pPr algn="ctr"/>
            <a:r>
              <a:rPr lang="en-US" sz="1400" dirty="0"/>
              <a:t>Artist: William Jackson</a:t>
            </a:r>
          </a:p>
        </p:txBody>
      </p:sp>
      <p:pic>
        <p:nvPicPr>
          <p:cNvPr id="8" name="Picture 7" descr="A picture containing different&#10;&#10;Description automatically generated">
            <a:extLst>
              <a:ext uri="{FF2B5EF4-FFF2-40B4-BE49-F238E27FC236}">
                <a16:creationId xmlns:a16="http://schemas.microsoft.com/office/drawing/2014/main" id="{8E09966F-4230-4090-AA70-55FD37256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606" y="125610"/>
            <a:ext cx="3076575" cy="3095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itle 1">
            <a:extLst>
              <a:ext uri="{FF2B5EF4-FFF2-40B4-BE49-F238E27FC236}">
                <a16:creationId xmlns:a16="http://schemas.microsoft.com/office/drawing/2014/main" id="{1C719370-84B1-4CE4-B5F4-79DE2D48FFA8}"/>
              </a:ext>
            </a:extLst>
          </p:cNvPr>
          <p:cNvSpPr txBox="1">
            <a:spLocks/>
          </p:cNvSpPr>
          <p:nvPr/>
        </p:nvSpPr>
        <p:spPr>
          <a:xfrm>
            <a:off x="5939161" y="3977196"/>
            <a:ext cx="5544938" cy="2515679"/>
          </a:xfrm>
          <a:prstGeom prst="rect">
            <a:avLst/>
          </a:prstGeom>
          <a:solidFill>
            <a:srgbClr val="00B0F0"/>
          </a:solidFill>
          <a:ln w="762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Calibri" panose="020F0502020204030204" pitchFamily="34" charset="0"/>
                <a:ea typeface="Calibri" panose="020F0502020204030204" pitchFamily="34" charset="0"/>
                <a:cs typeface="Times New Roman" panose="02020603050405020304" pitchFamily="18" charset="0"/>
              </a:rPr>
              <a:t>This root may have been brought to the colonies on a ship transporting enslaved people, possibly as food or medicine. Captains of these ships used native roots to cure fevers. We know that vegetables like yams and okra were brought from Africa to the colonies. </a:t>
            </a:r>
            <a:endParaRPr lang="en-US" sz="2400" b="1" dirty="0"/>
          </a:p>
        </p:txBody>
      </p:sp>
      <p:sp>
        <p:nvSpPr>
          <p:cNvPr id="10" name="Title 1">
            <a:extLst>
              <a:ext uri="{FF2B5EF4-FFF2-40B4-BE49-F238E27FC236}">
                <a16:creationId xmlns:a16="http://schemas.microsoft.com/office/drawing/2014/main" id="{60EE23C2-7F71-43D4-AED2-B28487B29246}"/>
              </a:ext>
            </a:extLst>
          </p:cNvPr>
          <p:cNvSpPr>
            <a:spLocks noGrp="1"/>
          </p:cNvSpPr>
          <p:nvPr>
            <p:ph type="title"/>
          </p:nvPr>
        </p:nvSpPr>
        <p:spPr>
          <a:xfrm>
            <a:off x="8202967" y="365125"/>
            <a:ext cx="3150832" cy="3336863"/>
          </a:xfrm>
          <a:solidFill>
            <a:srgbClr val="00B0F0"/>
          </a:solidFill>
          <a:ln w="76200">
            <a:solidFill>
              <a:schemeClr val="tx1"/>
            </a:solidFill>
          </a:ln>
        </p:spPr>
        <p:txBody>
          <a:bodyPr>
            <a:noAutofit/>
          </a:bodyPr>
          <a:lstStyle/>
          <a:p>
            <a:pPr algn="ctr"/>
            <a:br>
              <a:rPr lang="en-US" sz="2000" b="1"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effectLst/>
                <a:latin typeface="Calibri" panose="020F0502020204030204" pitchFamily="34" charset="0"/>
                <a:ea typeface="Calibri" panose="020F0502020204030204" pitchFamily="34" charset="0"/>
                <a:cs typeface="Times New Roman" panose="02020603050405020304" pitchFamily="18" charset="0"/>
              </a:rPr>
              <a:t>The unknown root that was found on one of the accused may have been used in African folk medicine or sorcery. For example, seeds of the wild licorice plant were worn as necklaces and talismans.</a:t>
            </a:r>
            <a:br>
              <a:rPr lang="en-US" sz="2000" b="1" dirty="0">
                <a:effectLst/>
                <a:latin typeface="Calibri" panose="020F0502020204030204" pitchFamily="34" charset="0"/>
                <a:ea typeface="Calibri" panose="020F0502020204030204" pitchFamily="34" charset="0"/>
                <a:cs typeface="Times New Roman" panose="02020603050405020304" pitchFamily="18" charset="0"/>
              </a:rPr>
            </a:br>
            <a:endParaRPr lang="en-US" sz="2000" b="1" dirty="0"/>
          </a:p>
        </p:txBody>
      </p:sp>
    </p:spTree>
    <p:extLst>
      <p:ext uri="{BB962C8B-B14F-4D97-AF65-F5344CB8AC3E}">
        <p14:creationId xmlns:p14="http://schemas.microsoft.com/office/powerpoint/2010/main" val="1250600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86DF8-1A02-4932-A6A4-9E90DD776430}"/>
              </a:ext>
            </a:extLst>
          </p:cNvPr>
          <p:cNvSpPr>
            <a:spLocks noGrp="1"/>
          </p:cNvSpPr>
          <p:nvPr>
            <p:ph type="title"/>
          </p:nvPr>
        </p:nvSpPr>
        <p:spPr>
          <a:xfrm>
            <a:off x="927040" y="264994"/>
            <a:ext cx="10515600" cy="1325563"/>
          </a:xfrm>
        </p:spPr>
        <p:txBody>
          <a:bodyPr/>
          <a:lstStyle/>
          <a:p>
            <a:pPr algn="ctr"/>
            <a:r>
              <a:rPr lang="en-US" dirty="0">
                <a:latin typeface="Bookman Old Style" panose="02050604050505020204" pitchFamily="18" charset="0"/>
              </a:rPr>
              <a:t>Does the Evidence Support Their Claim that Trent Was Poisoned?</a:t>
            </a:r>
          </a:p>
        </p:txBody>
      </p:sp>
      <p:sp>
        <p:nvSpPr>
          <p:cNvPr id="7" name="Title 1">
            <a:extLst>
              <a:ext uri="{FF2B5EF4-FFF2-40B4-BE49-F238E27FC236}">
                <a16:creationId xmlns:a16="http://schemas.microsoft.com/office/drawing/2014/main" id="{85EA2C92-6D8F-4FD7-8E29-1A54A97D5816}"/>
              </a:ext>
            </a:extLst>
          </p:cNvPr>
          <p:cNvSpPr txBox="1">
            <a:spLocks/>
          </p:cNvSpPr>
          <p:nvPr/>
        </p:nvSpPr>
        <p:spPr>
          <a:xfrm>
            <a:off x="5324354" y="1858260"/>
            <a:ext cx="6118286" cy="4734746"/>
          </a:xfrm>
          <a:prstGeom prst="rect">
            <a:avLst/>
          </a:prstGeom>
          <a:solidFill>
            <a:srgbClr val="00B0F0"/>
          </a:solidFill>
          <a:ln w="76200">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mn-lt"/>
              </a:rPr>
              <a:t>If given in sufficient quantity, arsenic can cause convulsions, coma, and death within a few hours. This could be described as a fit of apoplexy.</a:t>
            </a:r>
          </a:p>
          <a:p>
            <a:pPr algn="ctr"/>
            <a:endParaRPr lang="en-US" sz="2400" b="1" dirty="0">
              <a:latin typeface="+mn-lt"/>
            </a:endParaRPr>
          </a:p>
          <a:p>
            <a:pPr algn="ctr"/>
            <a:r>
              <a:rPr lang="en-US" sz="2400" b="1" dirty="0">
                <a:latin typeface="+mn-lt"/>
              </a:rPr>
              <a:t>There was apparently no suggestion of poisoning at the time of Trent’s death and it was accepted as death from natural causes.</a:t>
            </a:r>
          </a:p>
          <a:p>
            <a:pPr algn="ctr"/>
            <a:endParaRPr lang="en-US" sz="2400" b="1" dirty="0">
              <a:latin typeface="+mn-lt"/>
            </a:endParaRPr>
          </a:p>
          <a:p>
            <a:pPr algn="ctr"/>
            <a:r>
              <a:rPr lang="en-US" sz="2400" b="1" dirty="0">
                <a:latin typeface="+mn-lt"/>
              </a:rPr>
              <a:t>Asserting that their poisons were the cause </a:t>
            </a:r>
          </a:p>
          <a:p>
            <a:pPr algn="ctr"/>
            <a:r>
              <a:rPr lang="en-US" sz="2400" b="1" dirty="0">
                <a:latin typeface="+mn-lt"/>
              </a:rPr>
              <a:t>of the sudden death of a well-known man </a:t>
            </a:r>
          </a:p>
          <a:p>
            <a:pPr algn="ctr"/>
            <a:r>
              <a:rPr lang="en-US" sz="2400" b="1" dirty="0">
                <a:latin typeface="+mn-lt"/>
              </a:rPr>
              <a:t>13 years earlier would have been </a:t>
            </a:r>
          </a:p>
          <a:p>
            <a:pPr algn="ctr"/>
            <a:r>
              <a:rPr lang="en-US" sz="2400" b="1" dirty="0">
                <a:latin typeface="+mn-lt"/>
              </a:rPr>
              <a:t>hard to disprove and easy to claim.</a:t>
            </a:r>
          </a:p>
        </p:txBody>
      </p:sp>
      <p:pic>
        <p:nvPicPr>
          <p:cNvPr id="9" name="Picture 8" descr="A picture containing indoor, cup, table, coffee&#10;&#10;Description automatically generated">
            <a:extLst>
              <a:ext uri="{FF2B5EF4-FFF2-40B4-BE49-F238E27FC236}">
                <a16:creationId xmlns:a16="http://schemas.microsoft.com/office/drawing/2014/main" id="{815A69C0-9EBE-42E3-9C88-F88E5DE76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040" y="1858260"/>
            <a:ext cx="4230892" cy="4734746"/>
          </a:xfrm>
          <a:prstGeom prst="rect">
            <a:avLst/>
          </a:prstGeom>
        </p:spPr>
      </p:pic>
    </p:spTree>
    <p:extLst>
      <p:ext uri="{BB962C8B-B14F-4D97-AF65-F5344CB8AC3E}">
        <p14:creationId xmlns:p14="http://schemas.microsoft.com/office/powerpoint/2010/main" val="3502762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86DF8-1A02-4932-A6A4-9E90DD776430}"/>
              </a:ext>
            </a:extLst>
          </p:cNvPr>
          <p:cNvSpPr>
            <a:spLocks noGrp="1"/>
          </p:cNvSpPr>
          <p:nvPr>
            <p:ph type="title"/>
          </p:nvPr>
        </p:nvSpPr>
        <p:spPr>
          <a:xfrm>
            <a:off x="927040" y="264994"/>
            <a:ext cx="10515600" cy="1325563"/>
          </a:xfrm>
        </p:spPr>
        <p:txBody>
          <a:bodyPr/>
          <a:lstStyle/>
          <a:p>
            <a:pPr algn="ctr"/>
            <a:r>
              <a:rPr lang="en-US" dirty="0">
                <a:latin typeface="Bookman Old Style" panose="02050604050505020204" pitchFamily="18" charset="0"/>
              </a:rPr>
              <a:t>Why Were the Men Executed?</a:t>
            </a:r>
          </a:p>
        </p:txBody>
      </p:sp>
      <p:sp>
        <p:nvSpPr>
          <p:cNvPr id="6" name="Title 1">
            <a:extLst>
              <a:ext uri="{FF2B5EF4-FFF2-40B4-BE49-F238E27FC236}">
                <a16:creationId xmlns:a16="http://schemas.microsoft.com/office/drawing/2014/main" id="{3DCDC2EF-4C03-4B11-AD7F-1D376B20EEEF}"/>
              </a:ext>
            </a:extLst>
          </p:cNvPr>
          <p:cNvSpPr txBox="1">
            <a:spLocks/>
          </p:cNvSpPr>
          <p:nvPr/>
        </p:nvSpPr>
        <p:spPr>
          <a:xfrm>
            <a:off x="581879" y="1945223"/>
            <a:ext cx="5355934" cy="4154635"/>
          </a:xfrm>
          <a:prstGeom prst="rect">
            <a:avLst/>
          </a:prstGeom>
          <a:solidFill>
            <a:srgbClr val="00B0F0"/>
          </a:solidFill>
          <a:ln w="762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b="1" dirty="0">
                <a:latin typeface="Calibri" panose="020F0502020204030204" pitchFamily="34" charset="0"/>
                <a:ea typeface="Calibri" panose="020F0502020204030204" pitchFamily="34" charset="0"/>
                <a:cs typeface="Times New Roman" panose="02020603050405020304" pitchFamily="18" charset="0"/>
              </a:rPr>
              <a:t>It appears that these two men were found guilty and executed in 1738. </a:t>
            </a:r>
          </a:p>
          <a:p>
            <a:pPr algn="ct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b="1" dirty="0">
                <a:effectLst/>
                <a:latin typeface="+mn-lt"/>
                <a:ea typeface="Times New Roman" panose="02020603050405020304" pitchFamily="18" charset="0"/>
              </a:rPr>
              <a:t>The Pennsylvania Gazette</a:t>
            </a:r>
            <a:br>
              <a:rPr lang="en-US" sz="2400" b="1" dirty="0">
                <a:effectLst/>
                <a:latin typeface="+mn-lt"/>
                <a:ea typeface="Times New Roman" panose="02020603050405020304" pitchFamily="18" charset="0"/>
              </a:rPr>
            </a:br>
            <a:r>
              <a:rPr lang="en-US" sz="2400" b="1" dirty="0">
                <a:effectLst/>
                <a:latin typeface="+mn-lt"/>
                <a:ea typeface="Times New Roman" panose="02020603050405020304" pitchFamily="18" charset="0"/>
              </a:rPr>
              <a:t>June 15, 1738</a:t>
            </a:r>
          </a:p>
          <a:p>
            <a:pPr algn="ctr"/>
            <a:r>
              <a:rPr lang="en-US" sz="2400" b="1" dirty="0">
                <a:effectLst/>
                <a:latin typeface="+mn-lt"/>
                <a:ea typeface="Times New Roman" panose="02020603050405020304" pitchFamily="18" charset="0"/>
              </a:rPr>
              <a:t>“</a:t>
            </a:r>
            <a:r>
              <a:rPr lang="en-US" sz="2400" b="1" i="1" dirty="0">
                <a:effectLst/>
                <a:latin typeface="+mn-lt"/>
                <a:ea typeface="Times New Roman" panose="02020603050405020304" pitchFamily="18" charset="0"/>
              </a:rPr>
              <a:t>We hear from Burlington, that two Negroes found guilty of </a:t>
            </a:r>
            <a:r>
              <a:rPr lang="en-US" sz="2400" b="1" i="1" dirty="0" err="1">
                <a:effectLst/>
                <a:latin typeface="+mn-lt"/>
                <a:ea typeface="Times New Roman" panose="02020603050405020304" pitchFamily="18" charset="0"/>
              </a:rPr>
              <a:t>practising</a:t>
            </a:r>
            <a:r>
              <a:rPr lang="en-US" sz="2400" b="1" i="1" dirty="0">
                <a:effectLst/>
                <a:latin typeface="+mn-lt"/>
                <a:ea typeface="Times New Roman" panose="02020603050405020304" pitchFamily="18" charset="0"/>
              </a:rPr>
              <a:t> Poison, by which they had </a:t>
            </a:r>
            <a:r>
              <a:rPr lang="en-US" sz="2400" b="1" i="1" dirty="0" err="1">
                <a:effectLst/>
                <a:latin typeface="+mn-lt"/>
                <a:ea typeface="Times New Roman" panose="02020603050405020304" pitchFamily="18" charset="0"/>
              </a:rPr>
              <a:t>destroy'd</a:t>
            </a:r>
            <a:r>
              <a:rPr lang="en-US" sz="2400" b="1" i="1" dirty="0">
                <a:effectLst/>
                <a:latin typeface="+mn-lt"/>
                <a:ea typeface="Times New Roman" panose="02020603050405020304" pitchFamily="18" charset="0"/>
              </a:rPr>
              <a:t> sundry Persons</a:t>
            </a:r>
            <a:r>
              <a:rPr lang="en-US" sz="2400" b="1" i="1">
                <a:effectLst/>
                <a:latin typeface="+mn-lt"/>
                <a:ea typeface="Times New Roman" panose="02020603050405020304" pitchFamily="18" charset="0"/>
              </a:rPr>
              <a:t>, </a:t>
            </a:r>
          </a:p>
          <a:p>
            <a:pPr algn="ctr"/>
            <a:r>
              <a:rPr lang="en-US" sz="2400" b="1" i="1">
                <a:effectLst/>
                <a:latin typeface="+mn-lt"/>
                <a:ea typeface="Times New Roman" panose="02020603050405020304" pitchFamily="18" charset="0"/>
              </a:rPr>
              <a:t>were </a:t>
            </a:r>
            <a:r>
              <a:rPr lang="en-US" sz="2400" b="1" i="1" dirty="0">
                <a:effectLst/>
                <a:latin typeface="+mn-lt"/>
                <a:ea typeface="Times New Roman" panose="02020603050405020304" pitchFamily="18" charset="0"/>
              </a:rPr>
              <a:t>executed there last Week.”</a:t>
            </a:r>
          </a:p>
          <a:p>
            <a:pPr algn="ct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5439DC3-EAE6-45AF-9D90-3E68EC71B94C}"/>
              </a:ext>
            </a:extLst>
          </p:cNvPr>
          <p:cNvSpPr txBox="1"/>
          <p:nvPr/>
        </p:nvSpPr>
        <p:spPr>
          <a:xfrm>
            <a:off x="6254188" y="1945222"/>
            <a:ext cx="5355934" cy="4154984"/>
          </a:xfrm>
          <a:prstGeom prst="rect">
            <a:avLst/>
          </a:prstGeom>
          <a:solidFill>
            <a:srgbClr val="00B0F0"/>
          </a:solidFill>
          <a:ln w="76200">
            <a:solidFill>
              <a:schemeClr val="tx1"/>
            </a:solidFill>
          </a:ln>
        </p:spPr>
        <p:txBody>
          <a:bodyPr wrap="square" rtlCol="0">
            <a:spAutoFit/>
          </a:bodyPr>
          <a:lstStyle/>
          <a:p>
            <a:pPr algn="ctr"/>
            <a:r>
              <a:rPr lang="en-US" sz="2400" b="1" kern="1200" dirty="0">
                <a:solidFill>
                  <a:srgbClr val="000000"/>
                </a:solidFill>
                <a:latin typeface="Calibri" panose="020F0502020204030204" pitchFamily="34" charset="0"/>
              </a:rPr>
              <a:t>Although we do not know what evidence was presented as proof that the men committed the crime of murder, they were executed for “</a:t>
            </a:r>
            <a:r>
              <a:rPr lang="en-US" sz="2400" b="1" kern="1200" dirty="0" err="1">
                <a:solidFill>
                  <a:srgbClr val="000000"/>
                </a:solidFill>
                <a:latin typeface="Calibri" panose="020F0502020204030204" pitchFamily="34" charset="0"/>
              </a:rPr>
              <a:t>practising</a:t>
            </a:r>
            <a:r>
              <a:rPr lang="en-US" sz="2400" b="1" kern="1200" dirty="0">
                <a:solidFill>
                  <a:srgbClr val="000000"/>
                </a:solidFill>
                <a:latin typeface="Calibri" panose="020F0502020204030204" pitchFamily="34" charset="0"/>
              </a:rPr>
              <a:t> Poison.” </a:t>
            </a:r>
          </a:p>
          <a:p>
            <a:pPr algn="ctr"/>
            <a:endParaRPr lang="en-US" sz="2400" b="1" dirty="0">
              <a:solidFill>
                <a:srgbClr val="000000"/>
              </a:solidFill>
              <a:latin typeface="Calibri" panose="020F0502020204030204" pitchFamily="34" charset="0"/>
            </a:endParaRPr>
          </a:p>
          <a:p>
            <a:pPr algn="ctr"/>
            <a:r>
              <a:rPr lang="en-US" sz="2400" b="1" kern="1200" dirty="0">
                <a:solidFill>
                  <a:srgbClr val="000000"/>
                </a:solidFill>
                <a:latin typeface="Calibri" panose="020F0502020204030204" pitchFamily="34" charset="0"/>
              </a:rPr>
              <a:t>In fact, conspiracy to commit murder by poisoning and attempting to incite others to commit murder in the same fashion were capital offenses, regardless of whether death occurred.</a:t>
            </a:r>
            <a:endParaRPr lang="en-US" sz="24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510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86DF8-1A02-4932-A6A4-9E90DD776430}"/>
              </a:ext>
            </a:extLst>
          </p:cNvPr>
          <p:cNvSpPr>
            <a:spLocks noGrp="1"/>
          </p:cNvSpPr>
          <p:nvPr>
            <p:ph type="title"/>
          </p:nvPr>
        </p:nvSpPr>
        <p:spPr>
          <a:xfrm>
            <a:off x="927040" y="264994"/>
            <a:ext cx="10515600" cy="1325563"/>
          </a:xfrm>
        </p:spPr>
        <p:txBody>
          <a:bodyPr/>
          <a:lstStyle/>
          <a:p>
            <a:pPr algn="ctr"/>
            <a:r>
              <a:rPr lang="en-US" dirty="0">
                <a:latin typeface="Bookman Old Style" panose="02050604050505020204" pitchFamily="18" charset="0"/>
              </a:rPr>
              <a:t>What Law Justified the Execution?</a:t>
            </a:r>
          </a:p>
        </p:txBody>
      </p:sp>
      <p:sp>
        <p:nvSpPr>
          <p:cNvPr id="6" name="Title 1">
            <a:extLst>
              <a:ext uri="{FF2B5EF4-FFF2-40B4-BE49-F238E27FC236}">
                <a16:creationId xmlns:a16="http://schemas.microsoft.com/office/drawing/2014/main" id="{3DCDC2EF-4C03-4B11-AD7F-1D376B20EEEF}"/>
              </a:ext>
            </a:extLst>
          </p:cNvPr>
          <p:cNvSpPr txBox="1">
            <a:spLocks/>
          </p:cNvSpPr>
          <p:nvPr/>
        </p:nvSpPr>
        <p:spPr>
          <a:xfrm>
            <a:off x="581879" y="1575543"/>
            <a:ext cx="5355934" cy="4524315"/>
          </a:xfrm>
          <a:prstGeom prst="rect">
            <a:avLst/>
          </a:prstGeom>
          <a:solidFill>
            <a:srgbClr val="00B0F0"/>
          </a:solidFill>
          <a:ln w="762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mn-lt"/>
              </a:rPr>
              <a:t>While this particular law was enacted in 1768, it amended an 1713/14 act, making the court proceedings easier and quicker, with multiple courts eligible to hear and decide on these cases. As the preamble states, the 1768 law was to improve “</a:t>
            </a:r>
            <a:r>
              <a:rPr lang="en-US" sz="2400" b="1" i="0" dirty="0">
                <a:solidFill>
                  <a:srgbClr val="000000"/>
                </a:solidFill>
                <a:effectLst/>
                <a:latin typeface="+mn-lt"/>
              </a:rPr>
              <a:t>the present Mode of trying Negro and Mulatto Slaves, for Murder and other capital Crimes, by Three or more Justices, and Five of the principal Freeholders of the County, [which] hath on Experience, been found inconvenient.”</a:t>
            </a:r>
            <a:endParaRPr lang="en-US" sz="2400" b="1" dirty="0">
              <a:latin typeface="+mn-lt"/>
            </a:endParaRPr>
          </a:p>
        </p:txBody>
      </p:sp>
      <p:sp>
        <p:nvSpPr>
          <p:cNvPr id="2" name="TextBox 1">
            <a:extLst>
              <a:ext uri="{FF2B5EF4-FFF2-40B4-BE49-F238E27FC236}">
                <a16:creationId xmlns:a16="http://schemas.microsoft.com/office/drawing/2014/main" id="{45439DC3-EAE6-45AF-9D90-3E68EC71B94C}"/>
              </a:ext>
            </a:extLst>
          </p:cNvPr>
          <p:cNvSpPr txBox="1"/>
          <p:nvPr/>
        </p:nvSpPr>
        <p:spPr>
          <a:xfrm>
            <a:off x="6254188" y="1621883"/>
            <a:ext cx="5355934" cy="452431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endParaRPr lang="en-US" sz="2400" b="1" dirty="0">
              <a:effectLst/>
              <a:latin typeface="Informal Roman" panose="030604020304060B0204" pitchFamily="66" charset="0"/>
              <a:ea typeface="Calibri" panose="020F0502020204030204" pitchFamily="34" charset="0"/>
              <a:cs typeface="Times New Roman" panose="02020603050405020304" pitchFamily="18" charset="0"/>
            </a:endParaRPr>
          </a:p>
          <a:p>
            <a:pPr algn="ctr"/>
            <a:r>
              <a:rPr lang="en-US" sz="2400" b="1" dirty="0">
                <a:effectLst/>
                <a:latin typeface="Monotype Corsiva" panose="03010101010201010101" pitchFamily="66" charset="0"/>
                <a:ea typeface="Calibri" panose="020F0502020204030204" pitchFamily="34" charset="0"/>
                <a:cs typeface="Times New Roman" panose="02020603050405020304" pitchFamily="18" charset="0"/>
              </a:rPr>
              <a:t>…every Negro, Indian, or Mulatto Slave, who shall murder or conspire, or attempt the Death of any of his Majesty's Liege People in this Colony…and be thereof convicted, by Confession or Verdict, in the Supreme Court, Court of </a:t>
            </a:r>
            <a:r>
              <a:rPr lang="en-US" sz="2400" b="1" dirty="0" err="1">
                <a:effectLst/>
                <a:latin typeface="Monotype Corsiva" panose="03010101010201010101" pitchFamily="66" charset="0"/>
                <a:ea typeface="Calibri" panose="020F0502020204030204" pitchFamily="34" charset="0"/>
                <a:cs typeface="Times New Roman" panose="02020603050405020304" pitchFamily="18" charset="0"/>
              </a:rPr>
              <a:t>Oyer</a:t>
            </a:r>
            <a:r>
              <a:rPr lang="en-US" sz="2400" b="1" dirty="0">
                <a:effectLst/>
                <a:latin typeface="Monotype Corsiva" panose="03010101010201010101" pitchFamily="66" charset="0"/>
                <a:ea typeface="Calibri" panose="020F0502020204030204" pitchFamily="34" charset="0"/>
                <a:cs typeface="Times New Roman" panose="02020603050405020304" pitchFamily="18" charset="0"/>
              </a:rPr>
              <a:t> and </a:t>
            </a:r>
            <a:r>
              <a:rPr lang="en-US" sz="2400" b="1" dirty="0" err="1">
                <a:effectLst/>
                <a:latin typeface="Monotype Corsiva" panose="03010101010201010101" pitchFamily="66" charset="0"/>
                <a:ea typeface="Calibri" panose="020F0502020204030204" pitchFamily="34" charset="0"/>
                <a:cs typeface="Times New Roman" panose="02020603050405020304" pitchFamily="18" charset="0"/>
              </a:rPr>
              <a:t>Terminer</a:t>
            </a:r>
            <a:r>
              <a:rPr lang="en-US" sz="2400" b="1" dirty="0">
                <a:effectLst/>
                <a:latin typeface="Monotype Corsiva" panose="03010101010201010101" pitchFamily="66" charset="0"/>
                <a:ea typeface="Calibri" panose="020F0502020204030204" pitchFamily="34" charset="0"/>
                <a:cs typeface="Times New Roman" panose="02020603050405020304" pitchFamily="18" charset="0"/>
              </a:rPr>
              <a:t> and General Goal Delivery, or Court of General Quarter Sessions of the Peace, of the County wherein the Fact shall be committed, shall suffer Death without Benefit of Clergy…</a:t>
            </a:r>
          </a:p>
          <a:p>
            <a:pPr algn="ctr"/>
            <a:endParaRPr lang="en-US" sz="2400" dirty="0"/>
          </a:p>
        </p:txBody>
      </p:sp>
    </p:spTree>
    <p:extLst>
      <p:ext uri="{BB962C8B-B14F-4D97-AF65-F5344CB8AC3E}">
        <p14:creationId xmlns:p14="http://schemas.microsoft.com/office/powerpoint/2010/main" val="2527686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86DF8-1A02-4932-A6A4-9E90DD776430}"/>
              </a:ext>
            </a:extLst>
          </p:cNvPr>
          <p:cNvSpPr>
            <a:spLocks noGrp="1"/>
          </p:cNvSpPr>
          <p:nvPr>
            <p:ph type="title"/>
          </p:nvPr>
        </p:nvSpPr>
        <p:spPr>
          <a:xfrm>
            <a:off x="927040" y="264994"/>
            <a:ext cx="10515600" cy="1325563"/>
          </a:xfrm>
        </p:spPr>
        <p:txBody>
          <a:bodyPr/>
          <a:lstStyle/>
          <a:p>
            <a:pPr algn="ctr"/>
            <a:r>
              <a:rPr lang="en-US" dirty="0">
                <a:latin typeface="Bookman Old Style" panose="02050604050505020204" pitchFamily="18" charset="0"/>
              </a:rPr>
              <a:t>Why Were Such Punishments Considered Necessary?</a:t>
            </a:r>
          </a:p>
        </p:txBody>
      </p:sp>
      <p:sp>
        <p:nvSpPr>
          <p:cNvPr id="6" name="Title 1">
            <a:extLst>
              <a:ext uri="{FF2B5EF4-FFF2-40B4-BE49-F238E27FC236}">
                <a16:creationId xmlns:a16="http://schemas.microsoft.com/office/drawing/2014/main" id="{3DCDC2EF-4C03-4B11-AD7F-1D376B20EEEF}"/>
              </a:ext>
            </a:extLst>
          </p:cNvPr>
          <p:cNvSpPr txBox="1">
            <a:spLocks/>
          </p:cNvSpPr>
          <p:nvPr/>
        </p:nvSpPr>
        <p:spPr>
          <a:xfrm>
            <a:off x="581878" y="1851948"/>
            <a:ext cx="6328208" cy="4606725"/>
          </a:xfrm>
          <a:prstGeom prst="rect">
            <a:avLst/>
          </a:prstGeom>
          <a:solidFill>
            <a:srgbClr val="00B0F0"/>
          </a:solidFill>
          <a:ln w="762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effectLst/>
                <a:latin typeface="+mn-lt"/>
                <a:ea typeface="Calibri" panose="020F0502020204030204" pitchFamily="34" charset="0"/>
                <a:cs typeface="Times New Roman" panose="02020603050405020304" pitchFamily="18" charset="0"/>
              </a:rPr>
              <a:t>Laws governing enslaved people in colonial </a:t>
            </a:r>
          </a:p>
          <a:p>
            <a:pPr algn="ctr"/>
            <a:r>
              <a:rPr lang="en-US" sz="2400" b="1" dirty="0">
                <a:effectLst/>
                <a:latin typeface="+mn-lt"/>
                <a:ea typeface="Calibri" panose="020F0502020204030204" pitchFamily="34" charset="0"/>
                <a:cs typeface="Times New Roman" panose="02020603050405020304" pitchFamily="18" charset="0"/>
              </a:rPr>
              <a:t>New Jersey were exceedingly strict, and punishments were draconian. </a:t>
            </a:r>
          </a:p>
          <a:p>
            <a:pPr algn="ctr"/>
            <a:endParaRPr lang="en-US" sz="2400" b="1" dirty="0">
              <a:latin typeface="+mn-lt"/>
              <a:ea typeface="Calibri" panose="020F0502020204030204" pitchFamily="34" charset="0"/>
              <a:cs typeface="Times New Roman" panose="02020603050405020304" pitchFamily="18" charset="0"/>
            </a:endParaRPr>
          </a:p>
          <a:p>
            <a:pPr algn="ctr"/>
            <a:r>
              <a:rPr lang="en-US" sz="2400" b="1" dirty="0">
                <a:effectLst/>
                <a:latin typeface="+mn-lt"/>
                <a:ea typeface="Calibri" panose="020F0502020204030204" pitchFamily="34" charset="0"/>
                <a:cs typeface="Times New Roman" panose="02020603050405020304" pitchFamily="18" charset="0"/>
              </a:rPr>
              <a:t>The law that required execution of enslaved individuals convicted of murder or conspiracy to murder also mandated capital punishment for rape, arson, and </a:t>
            </a:r>
            <a:r>
              <a:rPr lang="en-US" sz="2400" b="1" dirty="0">
                <a:latin typeface="+mn-lt"/>
                <a:ea typeface="Calibri" panose="020F0502020204030204" pitchFamily="34" charset="0"/>
                <a:cs typeface="Times New Roman" panose="02020603050405020304" pitchFamily="18" charset="0"/>
              </a:rPr>
              <a:t>serious injury.</a:t>
            </a:r>
          </a:p>
          <a:p>
            <a:pPr algn="ctr"/>
            <a:endParaRPr lang="en-US" sz="2400" b="1" dirty="0">
              <a:latin typeface="+mn-lt"/>
              <a:cs typeface="Times New Roman" panose="02020603050405020304" pitchFamily="18" charset="0"/>
            </a:endParaRPr>
          </a:p>
          <a:p>
            <a:pPr algn="ctr"/>
            <a:r>
              <a:rPr lang="en-US" sz="2400" b="1" dirty="0">
                <a:latin typeface="+mn-lt"/>
              </a:rPr>
              <a:t>These laws were intended to prevent </a:t>
            </a:r>
          </a:p>
          <a:p>
            <a:pPr algn="ctr"/>
            <a:r>
              <a:rPr lang="en-US" sz="2400" b="1" dirty="0">
                <a:latin typeface="+mn-lt"/>
              </a:rPr>
              <a:t>and punish efforts by enslaved people </a:t>
            </a:r>
          </a:p>
          <a:p>
            <a:pPr algn="ctr"/>
            <a:r>
              <a:rPr lang="en-US" sz="2400" b="1" dirty="0">
                <a:latin typeface="+mn-lt"/>
              </a:rPr>
              <a:t>to resist their bondage.</a:t>
            </a:r>
          </a:p>
        </p:txBody>
      </p:sp>
      <p:pic>
        <p:nvPicPr>
          <p:cNvPr id="3" name="Picture 2" descr="A picture containing chain, ware&#10;&#10;Description automatically generated">
            <a:extLst>
              <a:ext uri="{FF2B5EF4-FFF2-40B4-BE49-F238E27FC236}">
                <a16:creationId xmlns:a16="http://schemas.microsoft.com/office/drawing/2014/main" id="{87B5870F-C789-48C8-A1F8-3D85A3BEB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878" y="1977450"/>
            <a:ext cx="4422244" cy="286482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12826FDE-0D9B-48B3-BDD1-F1DC004670A6}"/>
              </a:ext>
            </a:extLst>
          </p:cNvPr>
          <p:cNvSpPr txBox="1"/>
          <p:nvPr/>
        </p:nvSpPr>
        <p:spPr>
          <a:xfrm>
            <a:off x="7187878" y="5229170"/>
            <a:ext cx="4422245" cy="1200329"/>
          </a:xfrm>
          <a:prstGeom prst="rect">
            <a:avLst/>
          </a:prstGeom>
          <a:solidFill>
            <a:srgbClr val="00B0F0"/>
          </a:solidFill>
          <a:ln w="76200">
            <a:solidFill>
              <a:schemeClr val="tx1"/>
            </a:solidFill>
          </a:ln>
        </p:spPr>
        <p:txBody>
          <a:bodyPr wrap="square" rtlCol="0">
            <a:spAutoFit/>
          </a:bodyPr>
          <a:lstStyle/>
          <a:p>
            <a:pPr algn="ctr"/>
            <a:r>
              <a:rPr lang="en-US" sz="2400" b="1" dirty="0">
                <a:effectLst/>
                <a:ea typeface="Calibri" panose="020F0502020204030204" pitchFamily="34" charset="0"/>
                <a:cs typeface="Times New Roman" panose="02020603050405020304" pitchFamily="18" charset="0"/>
              </a:rPr>
              <a:t>Fear of these punishments wa</a:t>
            </a:r>
            <a:r>
              <a:rPr lang="en-US" sz="2400" b="1" dirty="0">
                <a:ea typeface="Calibri" panose="020F0502020204030204" pitchFamily="34" charset="0"/>
                <a:cs typeface="Times New Roman" panose="02020603050405020304" pitchFamily="18" charset="0"/>
              </a:rPr>
              <a:t>s intended as a deterrent to resistance by enslaved people</a:t>
            </a:r>
            <a:r>
              <a:rPr lang="en-US" sz="2400" b="1"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25972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672821-44EC-49D7-A98F-95203E8BC23F}"/>
              </a:ext>
            </a:extLst>
          </p:cNvPr>
          <p:cNvSpPr txBox="1"/>
          <p:nvPr/>
        </p:nvSpPr>
        <p:spPr>
          <a:xfrm>
            <a:off x="838200" y="1966337"/>
            <a:ext cx="10515600" cy="4401205"/>
          </a:xfrm>
          <a:prstGeom prst="rect">
            <a:avLst/>
          </a:prstGeom>
          <a:noFill/>
        </p:spPr>
        <p:txBody>
          <a:bodyPr wrap="square">
            <a:spAutoFit/>
          </a:bodyPr>
          <a:lstStyle/>
          <a:p>
            <a:pPr marL="285750" indent="-285750">
              <a:buFont typeface="Arial" panose="020B0604020202020204" pitchFamily="34" charset="0"/>
              <a:buChar char="•"/>
            </a:pPr>
            <a:r>
              <a:rPr lang="en-US" sz="2800"/>
              <a:t>To </a:t>
            </a:r>
            <a:r>
              <a:rPr lang="en-US" sz="2800" dirty="0"/>
              <a:t>confirm that Trent participated in slavery as did many others in the northern colonies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Present the enslaved people as individuals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Illustrate both the hardship and indignity of slavery and the resilience and fortitude of enslaved people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Demonstrate how slavery was built on both institutional support and personal decisions</a:t>
            </a:r>
          </a:p>
        </p:txBody>
      </p:sp>
      <p:sp>
        <p:nvSpPr>
          <p:cNvPr id="5" name="Title 1">
            <a:extLst>
              <a:ext uri="{FF2B5EF4-FFF2-40B4-BE49-F238E27FC236}">
                <a16:creationId xmlns:a16="http://schemas.microsoft.com/office/drawing/2014/main" id="{DC20BB1F-74BC-4AF1-80C0-3FA32B97F334}"/>
              </a:ext>
            </a:extLst>
          </p:cNvPr>
          <p:cNvSpPr>
            <a:spLocks noGrp="1"/>
          </p:cNvSpPr>
          <p:nvPr>
            <p:ph type="title"/>
          </p:nvPr>
        </p:nvSpPr>
        <p:spPr>
          <a:xfrm>
            <a:off x="838200" y="365125"/>
            <a:ext cx="10515600" cy="1325563"/>
          </a:xfrm>
          <a:solidFill>
            <a:srgbClr val="C00000"/>
          </a:solidFill>
        </p:spPr>
        <p:txBody>
          <a:bodyPr/>
          <a:lstStyle/>
          <a:p>
            <a:r>
              <a:rPr lang="en-US" dirty="0">
                <a:solidFill>
                  <a:schemeClr val="bg1"/>
                </a:solidFill>
              </a:rPr>
              <a:t>How We Wanted to Use Primary Sources</a:t>
            </a:r>
          </a:p>
        </p:txBody>
      </p:sp>
      <p:sp>
        <p:nvSpPr>
          <p:cNvPr id="2" name="Slide Number Placeholder 1">
            <a:extLst>
              <a:ext uri="{FF2B5EF4-FFF2-40B4-BE49-F238E27FC236}">
                <a16:creationId xmlns:a16="http://schemas.microsoft.com/office/drawing/2014/main" id="{A32C1E55-FD2C-4036-AD19-DC613122F247}"/>
              </a:ext>
            </a:extLst>
          </p:cNvPr>
          <p:cNvSpPr>
            <a:spLocks noGrp="1"/>
          </p:cNvSpPr>
          <p:nvPr>
            <p:ph type="sldNum" sz="quarter" idx="12"/>
          </p:nvPr>
        </p:nvSpPr>
        <p:spPr/>
        <p:txBody>
          <a:bodyPr/>
          <a:lstStyle/>
          <a:p>
            <a:fld id="{5A016FBA-2481-4564-BE81-E49432991E36}" type="slidenum">
              <a:rPr lang="en-US" smtClean="0"/>
              <a:t>4</a:t>
            </a:fld>
            <a:endParaRPr lang="en-US"/>
          </a:p>
        </p:txBody>
      </p:sp>
    </p:spTree>
    <p:extLst>
      <p:ext uri="{BB962C8B-B14F-4D97-AF65-F5344CB8AC3E}">
        <p14:creationId xmlns:p14="http://schemas.microsoft.com/office/powerpoint/2010/main" val="1138378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B9B310-5182-457B-AC0E-7007B67F8A15}"/>
              </a:ext>
            </a:extLst>
          </p:cNvPr>
          <p:cNvSpPr txBox="1"/>
          <p:nvPr/>
        </p:nvSpPr>
        <p:spPr>
          <a:xfrm>
            <a:off x="312209" y="442128"/>
            <a:ext cx="6179026" cy="2677656"/>
          </a:xfrm>
          <a:prstGeom prst="rect">
            <a:avLst/>
          </a:prstGeom>
          <a:solidFill>
            <a:srgbClr val="00B0F0"/>
          </a:solidFill>
          <a:ln w="76200">
            <a:solidFill>
              <a:schemeClr val="tx1"/>
            </a:solidFill>
          </a:ln>
        </p:spPr>
        <p:txBody>
          <a:bodyPr wrap="square" rtlCol="0">
            <a:spAutoFit/>
          </a:bodyPr>
          <a:lstStyle/>
          <a:p>
            <a:pPr algn="ctr"/>
            <a:r>
              <a:rPr lang="en-US" sz="2400" b="1" kern="1200" dirty="0">
                <a:solidFill>
                  <a:srgbClr val="000000"/>
                </a:solidFill>
                <a:latin typeface="Calibri" panose="020F0502020204030204" pitchFamily="34" charset="0"/>
              </a:rPr>
              <a:t>Many enslaved people did resist enslavement using force in New Jersey and the other northern colonies. </a:t>
            </a:r>
          </a:p>
          <a:p>
            <a:pPr algn="ctr"/>
            <a:r>
              <a:rPr lang="en-US" sz="2400" b="1" kern="1200" dirty="0">
                <a:solidFill>
                  <a:srgbClr val="000000"/>
                </a:solidFill>
                <a:latin typeface="Calibri" panose="020F0502020204030204" pitchFamily="34" charset="0"/>
              </a:rPr>
              <a:t>A particularly violent uprising in New York in 1712 prompted lawmakers to write new codes governing enslaved people that were even stricter and punishments harsher.</a:t>
            </a:r>
            <a:endParaRPr lang="en-US" sz="2400" dirty="0"/>
          </a:p>
        </p:txBody>
      </p:sp>
      <p:sp>
        <p:nvSpPr>
          <p:cNvPr id="6" name="TextBox 5">
            <a:extLst>
              <a:ext uri="{FF2B5EF4-FFF2-40B4-BE49-F238E27FC236}">
                <a16:creationId xmlns:a16="http://schemas.microsoft.com/office/drawing/2014/main" id="{12780B24-7BD6-4A3A-89D7-991FA17FAD44}"/>
              </a:ext>
            </a:extLst>
          </p:cNvPr>
          <p:cNvSpPr txBox="1"/>
          <p:nvPr/>
        </p:nvSpPr>
        <p:spPr>
          <a:xfrm>
            <a:off x="6932653" y="1215850"/>
            <a:ext cx="4947138" cy="4801314"/>
          </a:xfrm>
          <a:prstGeom prst="rect">
            <a:avLst/>
          </a:prstGeom>
          <a:solidFill>
            <a:srgbClr val="00B0F0"/>
          </a:solidFill>
          <a:ln w="76200">
            <a:solidFill>
              <a:schemeClr val="tx1"/>
            </a:solidFill>
          </a:ln>
        </p:spPr>
        <p:txBody>
          <a:bodyPr wrap="square" rtlCol="0">
            <a:spAutoFit/>
          </a:bodyPr>
          <a:lstStyle/>
          <a:p>
            <a:pPr algn="ctr"/>
            <a:r>
              <a:rPr lang="en-US" sz="2400" b="1" kern="1200" dirty="0">
                <a:solidFill>
                  <a:srgbClr val="000000"/>
                </a:solidFill>
                <a:latin typeface="Calibri" panose="020F0502020204030204" pitchFamily="34" charset="0"/>
              </a:rPr>
              <a:t>The New York Assembly, following the revolt, passed "An Act for the suppressing and punishing the conspiracy and insurrection of Negroes and other Slaves,“ which mandated that</a:t>
            </a:r>
            <a:r>
              <a:rPr lang="en-US" sz="2400" b="1" kern="1200" dirty="0">
                <a:solidFill>
                  <a:srgbClr val="000000"/>
                </a:solidFill>
                <a:latin typeface="Times New Roman" panose="02020603050405020304" pitchFamily="18" charset="0"/>
              </a:rPr>
              <a:t> </a:t>
            </a:r>
            <a:r>
              <a:rPr lang="en-US" sz="2400" b="1" kern="1200" dirty="0">
                <a:solidFill>
                  <a:srgbClr val="000000"/>
                </a:solidFill>
                <a:latin typeface="Calibri" panose="020F0502020204030204" pitchFamily="34" charset="0"/>
              </a:rPr>
              <a:t>any enslaved person found guilty of murder, rape, arson, or assault was to "suffer the pains of death in such manner and with such circumstances as the aggravation or enormity of their Crimes...shall merit and require.“ </a:t>
            </a:r>
            <a:br>
              <a:rPr lang="en-US" sz="1800" kern="1200" dirty="0">
                <a:solidFill>
                  <a:srgbClr val="000000"/>
                </a:solidFill>
                <a:latin typeface="Calibri" panose="020F0502020204030204" pitchFamily="34" charset="0"/>
              </a:rPr>
            </a:br>
            <a:endParaRPr lang="en-US" dirty="0"/>
          </a:p>
        </p:txBody>
      </p:sp>
      <p:pic>
        <p:nvPicPr>
          <p:cNvPr id="1026" name="Picture 2" descr="Chain, Slavery, Oppression, Jail, Prison">
            <a:extLst>
              <a:ext uri="{FF2B5EF4-FFF2-40B4-BE49-F238E27FC236}">
                <a16:creationId xmlns:a16="http://schemas.microsoft.com/office/drawing/2014/main" id="{EE20E89A-96D9-44BA-B940-6C55CAF88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335" y="3325105"/>
            <a:ext cx="476485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758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86DF8-1A02-4932-A6A4-9E90DD776430}"/>
              </a:ext>
            </a:extLst>
          </p:cNvPr>
          <p:cNvSpPr>
            <a:spLocks noGrp="1"/>
          </p:cNvSpPr>
          <p:nvPr>
            <p:ph type="title"/>
          </p:nvPr>
        </p:nvSpPr>
        <p:spPr>
          <a:xfrm>
            <a:off x="927040" y="264994"/>
            <a:ext cx="10515600" cy="1325563"/>
          </a:xfrm>
        </p:spPr>
        <p:txBody>
          <a:bodyPr/>
          <a:lstStyle/>
          <a:p>
            <a:pPr algn="ctr"/>
            <a:r>
              <a:rPr lang="en-US" dirty="0">
                <a:latin typeface="Bookman Old Style" panose="02050604050505020204" pitchFamily="18" charset="0"/>
              </a:rPr>
              <a:t>How Did Fear of Resistance Co-Exist with Trust?</a:t>
            </a:r>
          </a:p>
        </p:txBody>
      </p:sp>
      <p:sp>
        <p:nvSpPr>
          <p:cNvPr id="6" name="Title 1">
            <a:extLst>
              <a:ext uri="{FF2B5EF4-FFF2-40B4-BE49-F238E27FC236}">
                <a16:creationId xmlns:a16="http://schemas.microsoft.com/office/drawing/2014/main" id="{3DCDC2EF-4C03-4B11-AD7F-1D376B20EEEF}"/>
              </a:ext>
            </a:extLst>
          </p:cNvPr>
          <p:cNvSpPr txBox="1">
            <a:spLocks/>
          </p:cNvSpPr>
          <p:nvPr/>
        </p:nvSpPr>
        <p:spPr>
          <a:xfrm>
            <a:off x="359936" y="1727660"/>
            <a:ext cx="6328208" cy="4606725"/>
          </a:xfrm>
          <a:prstGeom prst="rect">
            <a:avLst/>
          </a:prstGeom>
          <a:solidFill>
            <a:srgbClr val="00B0F0"/>
          </a:solidFill>
          <a:ln w="762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Yaff</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the only other adult  man living </a:t>
            </a:r>
            <a:r>
              <a:rPr lang="en-US" sz="2400" b="1" dirty="0">
                <a:latin typeface="Calibri" panose="020F0502020204030204" pitchFamily="34" charset="0"/>
                <a:ea typeface="Calibri" panose="020F0502020204030204" pitchFamily="34" charset="0"/>
                <a:cs typeface="Times New Roman" panose="02020603050405020304" pitchFamily="18" charset="0"/>
              </a:rPr>
              <a:t>with the </a:t>
            </a:r>
            <a:r>
              <a:rPr lang="en-US" sz="2400" b="1" dirty="0" err="1">
                <a:latin typeface="Calibri" panose="020F0502020204030204" pitchFamily="34" charset="0"/>
                <a:ea typeface="Calibri" panose="020F0502020204030204" pitchFamily="34" charset="0"/>
                <a:cs typeface="Times New Roman" panose="02020603050405020304" pitchFamily="18" charset="0"/>
              </a:rPr>
              <a:t>Trents</a:t>
            </a:r>
            <a:r>
              <a:rPr lang="en-US" sz="2400" b="1" dirty="0">
                <a:latin typeface="Calibri" panose="020F0502020204030204" pitchFamily="34" charset="0"/>
                <a:ea typeface="Calibri" panose="020F0502020204030204" pitchFamily="34" charset="0"/>
                <a:cs typeface="Times New Roman" panose="02020603050405020304" pitchFamily="18" charset="0"/>
              </a:rPr>
              <a: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was both butler and Trent’s manservant or valet. As butler, he would have had major responsibility for managing </a:t>
            </a:r>
            <a:r>
              <a:rPr lang="en-US" sz="2400" b="1" dirty="0">
                <a:latin typeface="Calibri" panose="020F0502020204030204" pitchFamily="34" charset="0"/>
                <a:ea typeface="Calibri" panose="020F0502020204030204" pitchFamily="34" charset="0"/>
                <a:cs typeface="Times New Roman" panose="02020603050405020304" pitchFamily="18" charset="0"/>
              </a:rPr>
              <a:t>Trent’s household.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And as valet, he would have shaved Trent daily with a straight razor. </a:t>
            </a:r>
          </a:p>
          <a:p>
            <a:pPr algn="ct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Yaff</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would have had the opportunity to murder Trent with the straight razor but he did not. </a:t>
            </a:r>
            <a:r>
              <a:rPr lang="en-US" sz="2400" b="1" dirty="0">
                <a:latin typeface="Calibri" panose="020F0502020204030204" pitchFamily="34" charset="0"/>
                <a:ea typeface="Calibri" panose="020F0502020204030204" pitchFamily="34" charset="0"/>
                <a:cs typeface="Times New Roman" panose="02020603050405020304" pitchFamily="18" charset="0"/>
              </a:rPr>
              <a:t>Was Trent confident in </a:t>
            </a:r>
            <a:r>
              <a:rPr lang="en-US" sz="2400" b="1" dirty="0" err="1">
                <a:latin typeface="Calibri" panose="020F0502020204030204" pitchFamily="34" charset="0"/>
                <a:ea typeface="Calibri" panose="020F0502020204030204" pitchFamily="34" charset="0"/>
                <a:cs typeface="Times New Roman" panose="02020603050405020304" pitchFamily="18" charset="0"/>
              </a:rPr>
              <a:t>Yaff’s</a:t>
            </a:r>
            <a:r>
              <a:rPr lang="en-US" sz="2400" b="1" dirty="0">
                <a:latin typeface="Calibri" panose="020F0502020204030204" pitchFamily="34" charset="0"/>
                <a:ea typeface="Calibri" panose="020F0502020204030204" pitchFamily="34" charset="0"/>
                <a:cs typeface="Times New Roman" panose="02020603050405020304" pitchFamily="18" charset="0"/>
              </a:rPr>
              <a:t> loyalty?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Or </a:t>
            </a:r>
            <a:r>
              <a:rPr lang="en-US" sz="2400" b="1" dirty="0">
                <a:latin typeface="Calibri" panose="020F0502020204030204" pitchFamily="34" charset="0"/>
                <a:ea typeface="Calibri" panose="020F0502020204030204" pitchFamily="34" charset="0"/>
                <a:cs typeface="Times New Roman" panose="02020603050405020304" pitchFamily="18" charset="0"/>
              </a:rPr>
              <a:t>was Trent counting on </a:t>
            </a:r>
            <a:r>
              <a:rPr lang="en-US" sz="2400" b="1" dirty="0" err="1">
                <a:latin typeface="Calibri" panose="020F0502020204030204" pitchFamily="34" charset="0"/>
                <a:ea typeface="Calibri" panose="020F0502020204030204" pitchFamily="34" charset="0"/>
                <a:cs typeface="Times New Roman" panose="02020603050405020304" pitchFamily="18" charset="0"/>
              </a:rPr>
              <a:t>Yaff’s</a:t>
            </a:r>
            <a:r>
              <a:rPr lang="en-US" sz="2400" b="1" dirty="0">
                <a:latin typeface="Calibri" panose="020F0502020204030204" pitchFamily="34" charset="0"/>
                <a:ea typeface="Calibri" panose="020F0502020204030204" pitchFamily="34" charset="0"/>
                <a:cs typeface="Times New Roman" panose="02020603050405020304" pitchFamily="18" charset="0"/>
              </a:rPr>
              <a:t> fear of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the punishment he would have received?</a:t>
            </a:r>
            <a:endParaRPr lang="en-US" sz="2400" b="1" dirty="0">
              <a:latin typeface="+mn-lt"/>
            </a:endParaRPr>
          </a:p>
        </p:txBody>
      </p:sp>
      <p:pic>
        <p:nvPicPr>
          <p:cNvPr id="2" name="Picture 1" descr="A close up of a piece of paper&#10;&#10;Description automatically generated">
            <a:extLst>
              <a:ext uri="{FF2B5EF4-FFF2-40B4-BE49-F238E27FC236}">
                <a16:creationId xmlns:a16="http://schemas.microsoft.com/office/drawing/2014/main" id="{7694AFA7-4B9C-4073-84D0-9E7F114BF1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92"/>
          <a:stretch/>
        </p:blipFill>
        <p:spPr>
          <a:xfrm>
            <a:off x="7178723" y="1727660"/>
            <a:ext cx="4104119" cy="287985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F5B43EF-2D46-415A-B9BC-5544D569EBF5}"/>
              </a:ext>
            </a:extLst>
          </p:cNvPr>
          <p:cNvSpPr txBox="1"/>
          <p:nvPr/>
        </p:nvSpPr>
        <p:spPr>
          <a:xfrm>
            <a:off x="6998387" y="3656729"/>
            <a:ext cx="4464790" cy="2677656"/>
          </a:xfrm>
          <a:prstGeom prst="rect">
            <a:avLst/>
          </a:prstGeom>
          <a:solidFill>
            <a:srgbClr val="00B0F0"/>
          </a:solidFill>
          <a:ln w="76200">
            <a:solidFill>
              <a:schemeClr val="tx1"/>
            </a:solidFill>
          </a:ln>
        </p:spPr>
        <p:txBody>
          <a:bodyPr wrap="square" rtlCol="0">
            <a:spAutoFit/>
          </a:bodyPr>
          <a:lstStyle/>
          <a:p>
            <a:pPr algn="ctr"/>
            <a:r>
              <a:rPr lang="en-US" sz="2400" b="1" kern="1200" dirty="0">
                <a:solidFill>
                  <a:srgbClr val="000000"/>
                </a:solidFill>
                <a:latin typeface="Calibri" panose="020F0502020204030204" pitchFamily="34" charset="0"/>
              </a:rPr>
              <a:t>What else might have </a:t>
            </a:r>
            <a:r>
              <a:rPr lang="en-US" sz="2400" b="1" kern="1200" dirty="0" err="1">
                <a:solidFill>
                  <a:srgbClr val="000000"/>
                </a:solidFill>
                <a:latin typeface="Calibri" panose="020F0502020204030204" pitchFamily="34" charset="0"/>
              </a:rPr>
              <a:t>Yaff</a:t>
            </a:r>
            <a:r>
              <a:rPr lang="en-US" sz="2400" b="1" kern="1200" dirty="0">
                <a:solidFill>
                  <a:srgbClr val="000000"/>
                </a:solidFill>
                <a:latin typeface="Calibri" panose="020F0502020204030204" pitchFamily="34" charset="0"/>
              </a:rPr>
              <a:t> considered in his decision not to resist through murder? </a:t>
            </a:r>
          </a:p>
          <a:p>
            <a:pPr algn="ctr"/>
            <a:r>
              <a:rPr lang="en-US" sz="2400" b="1" kern="1200" dirty="0">
                <a:solidFill>
                  <a:srgbClr val="000000"/>
                </a:solidFill>
                <a:latin typeface="Calibri" panose="020F0502020204030204" pitchFamily="34" charset="0"/>
              </a:rPr>
              <a:t>The consequences for other enslaved people in Trent’s household? His personal values about human life? </a:t>
            </a:r>
          </a:p>
        </p:txBody>
      </p:sp>
    </p:spTree>
    <p:extLst>
      <p:ext uri="{BB962C8B-B14F-4D97-AF65-F5344CB8AC3E}">
        <p14:creationId xmlns:p14="http://schemas.microsoft.com/office/powerpoint/2010/main" val="3314362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0831"/>
            <a:ext cx="10515600" cy="1325563"/>
          </a:xfrm>
          <a:solidFill>
            <a:srgbClr val="C00000"/>
          </a:solidFill>
        </p:spPr>
        <p:txBody>
          <a:bodyPr>
            <a:normAutofit/>
          </a:bodyPr>
          <a:lstStyle/>
          <a:p>
            <a:r>
              <a:rPr lang="en-US" dirty="0">
                <a:solidFill>
                  <a:schemeClr val="bg1"/>
                </a:solidFill>
              </a:rPr>
              <a:t>Observations</a:t>
            </a:r>
          </a:p>
        </p:txBody>
      </p:sp>
      <p:sp>
        <p:nvSpPr>
          <p:cNvPr id="8" name="TextBox 7">
            <a:extLst>
              <a:ext uri="{FF2B5EF4-FFF2-40B4-BE49-F238E27FC236}">
                <a16:creationId xmlns:a16="http://schemas.microsoft.com/office/drawing/2014/main" id="{3CAA7345-ADBC-45DD-96BB-25743CF1A762}"/>
              </a:ext>
            </a:extLst>
          </p:cNvPr>
          <p:cNvSpPr txBox="1"/>
          <p:nvPr/>
        </p:nvSpPr>
        <p:spPr>
          <a:xfrm>
            <a:off x="838199" y="1596698"/>
            <a:ext cx="10515600" cy="4832092"/>
          </a:xfrm>
          <a:prstGeom prst="rect">
            <a:avLst/>
          </a:prstGeom>
          <a:noFill/>
        </p:spPr>
        <p:txBody>
          <a:bodyPr wrap="square">
            <a:spAutoFit/>
          </a:bodyPr>
          <a:lstStyle/>
          <a:p>
            <a:pPr marL="914400" lvl="1" indent="-457200">
              <a:buFont typeface="Arial" panose="020B0604020202020204" pitchFamily="34" charset="0"/>
              <a:buChar char="•"/>
            </a:pPr>
            <a:r>
              <a:rPr lang="en-US" sz="2800" dirty="0"/>
              <a:t>The history of enslavement is linked with racial disparities and racial divisions today.</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Possibilities to explore: </a:t>
            </a:r>
          </a:p>
          <a:p>
            <a:pPr marL="1371600" lvl="2" indent="-457200">
              <a:buFont typeface="Arial" panose="020B0604020202020204" pitchFamily="34" charset="0"/>
              <a:buChar char="•"/>
            </a:pPr>
            <a:r>
              <a:rPr lang="en-US" sz="2800" dirty="0"/>
              <a:t>Beliefs about people of African descent</a:t>
            </a:r>
          </a:p>
          <a:p>
            <a:pPr marL="1371600" lvl="2" indent="-457200">
              <a:buFont typeface="Arial" panose="020B0604020202020204" pitchFamily="34" charset="0"/>
              <a:buChar char="•"/>
            </a:pPr>
            <a:r>
              <a:rPr lang="en-US" sz="2800" dirty="0"/>
              <a:t>Fear of resistance and retribution</a:t>
            </a:r>
          </a:p>
          <a:p>
            <a:pPr marL="1371600" lvl="2" indent="-457200">
              <a:buFont typeface="Arial" panose="020B0604020202020204" pitchFamily="34" charset="0"/>
              <a:buChar char="•"/>
            </a:pPr>
            <a:r>
              <a:rPr lang="en-US" sz="2800" dirty="0"/>
              <a:t>Desire to preserve economic &amp; political status</a:t>
            </a:r>
          </a:p>
          <a:p>
            <a:pPr marL="1371600" lvl="2" indent="-457200">
              <a:buFont typeface="Arial" panose="020B0604020202020204" pitchFamily="34" charset="0"/>
              <a:buChar char="•"/>
            </a:pPr>
            <a:r>
              <a:rPr lang="en-US" sz="2800" dirty="0"/>
              <a:t>Limitations on opportunities such as education and property ownership</a:t>
            </a:r>
          </a:p>
          <a:p>
            <a:pPr marL="914400" lvl="1" indent="-457200">
              <a:buFont typeface="Arial" panose="020B0604020202020204" pitchFamily="34" charset="0"/>
              <a:buChar char="•"/>
            </a:pPr>
            <a:endParaRPr lang="en-US" sz="2800" dirty="0"/>
          </a:p>
          <a:p>
            <a:pPr marL="175308" indent="-175308">
              <a:buFont typeface="Arial" panose="020B0604020202020204" pitchFamily="34" charset="0"/>
              <a:buChar char="•"/>
            </a:pPr>
            <a:endParaRPr lang="en-US" sz="2800" dirty="0"/>
          </a:p>
        </p:txBody>
      </p:sp>
      <p:sp>
        <p:nvSpPr>
          <p:cNvPr id="3" name="Slide Number Placeholder 2">
            <a:extLst>
              <a:ext uri="{FF2B5EF4-FFF2-40B4-BE49-F238E27FC236}">
                <a16:creationId xmlns:a16="http://schemas.microsoft.com/office/drawing/2014/main" id="{F54EF210-651D-4184-83E6-06023D54A98C}"/>
              </a:ext>
            </a:extLst>
          </p:cNvPr>
          <p:cNvSpPr>
            <a:spLocks noGrp="1"/>
          </p:cNvSpPr>
          <p:nvPr>
            <p:ph type="sldNum" sz="quarter" idx="12"/>
          </p:nvPr>
        </p:nvSpPr>
        <p:spPr/>
        <p:txBody>
          <a:bodyPr/>
          <a:lstStyle/>
          <a:p>
            <a:fld id="{5A016FBA-2481-4564-BE81-E49432991E36}" type="slidenum">
              <a:rPr lang="en-US" smtClean="0"/>
              <a:t>42</a:t>
            </a:fld>
            <a:endParaRPr lang="en-US"/>
          </a:p>
        </p:txBody>
      </p:sp>
    </p:spTree>
    <p:extLst>
      <p:ext uri="{BB962C8B-B14F-4D97-AF65-F5344CB8AC3E}">
        <p14:creationId xmlns:p14="http://schemas.microsoft.com/office/powerpoint/2010/main" val="3445858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925D-C8F0-4B8E-8412-99D1F707CADE}"/>
              </a:ext>
            </a:extLst>
          </p:cNvPr>
          <p:cNvSpPr>
            <a:spLocks noGrp="1"/>
          </p:cNvSpPr>
          <p:nvPr>
            <p:ph type="title"/>
          </p:nvPr>
        </p:nvSpPr>
        <p:spPr>
          <a:xfrm>
            <a:off x="838200" y="436657"/>
            <a:ext cx="10515600" cy="1720849"/>
          </a:xfrm>
        </p:spPr>
        <p:txBody>
          <a:bodyPr>
            <a:normAutofit fontScale="90000"/>
          </a:bodyPr>
          <a:lstStyle/>
          <a:p>
            <a:r>
              <a:rPr lang="en-US" b="1" dirty="0">
                <a:solidFill>
                  <a:srgbClr val="C00000"/>
                </a:solidFill>
                <a:latin typeface="+mn-lt"/>
              </a:rPr>
              <a:t>Domestic and International Slave Trade </a:t>
            </a:r>
          </a:p>
        </p:txBody>
      </p:sp>
      <p:sp>
        <p:nvSpPr>
          <p:cNvPr id="3" name="Text Placeholder 2">
            <a:extLst>
              <a:ext uri="{FF2B5EF4-FFF2-40B4-BE49-F238E27FC236}">
                <a16:creationId xmlns:a16="http://schemas.microsoft.com/office/drawing/2014/main" id="{A2CAE150-FC58-444B-826A-29B71C843695}"/>
              </a:ext>
            </a:extLst>
          </p:cNvPr>
          <p:cNvSpPr>
            <a:spLocks noGrp="1"/>
          </p:cNvSpPr>
          <p:nvPr>
            <p:ph type="body" idx="1"/>
          </p:nvPr>
        </p:nvSpPr>
        <p:spPr>
          <a:xfrm>
            <a:off x="838200" y="2489200"/>
            <a:ext cx="10515600" cy="4043680"/>
          </a:xfrm>
        </p:spPr>
        <p:txBody>
          <a:bodyPr>
            <a:normAutofit fontScale="92500" lnSpcReduction="10000"/>
          </a:bodyPr>
          <a:lstStyle/>
          <a:p>
            <a:r>
              <a:rPr lang="en-US" sz="3000" b="1" dirty="0">
                <a:solidFill>
                  <a:schemeClr val="tx1"/>
                </a:solidFill>
              </a:rPr>
              <a:t>Key points:</a:t>
            </a:r>
          </a:p>
          <a:p>
            <a:pPr marL="342900" indent="-342900">
              <a:buFont typeface="Arial" panose="020B0604020202020204" pitchFamily="34" charset="0"/>
              <a:buChar char="•"/>
            </a:pPr>
            <a:r>
              <a:rPr lang="en-US" sz="3000" dirty="0">
                <a:solidFill>
                  <a:schemeClr val="tx1"/>
                </a:solidFill>
              </a:rPr>
              <a:t>Trading in enslaved Africans was an accepted business practice and governed by legal regulations and standard practices.</a:t>
            </a:r>
          </a:p>
          <a:p>
            <a:pPr marL="342900" indent="-342900">
              <a:buFont typeface="Arial" panose="020B0604020202020204" pitchFamily="34" charset="0"/>
              <a:buChar char="•"/>
            </a:pPr>
            <a:r>
              <a:rPr lang="en-US" sz="3000" dirty="0">
                <a:solidFill>
                  <a:schemeClr val="tx1"/>
                </a:solidFill>
              </a:rPr>
              <a:t>Enslaved people were considered commodities as other items of trade.</a:t>
            </a:r>
          </a:p>
          <a:p>
            <a:pPr marL="342900" indent="-342900">
              <a:buFont typeface="Arial" panose="020B0604020202020204" pitchFamily="34" charset="0"/>
              <a:buChar char="•"/>
            </a:pPr>
            <a:r>
              <a:rPr lang="en-US" sz="3000" dirty="0">
                <a:solidFill>
                  <a:schemeClr val="tx1"/>
                </a:solidFill>
              </a:rPr>
              <a:t>The colonial elite were major participants in and beneficiaries from the slave trade.</a:t>
            </a:r>
          </a:p>
          <a:p>
            <a:pPr marL="342900" indent="-342900">
              <a:buFont typeface="Arial" panose="020B0604020202020204" pitchFamily="34" charset="0"/>
              <a:buChar char="•"/>
            </a:pPr>
            <a:r>
              <a:rPr lang="en-US" sz="3000" dirty="0">
                <a:solidFill>
                  <a:schemeClr val="tx1"/>
                </a:solidFill>
              </a:rPr>
              <a:t>The slave trade was also domestic – that is, involved transactions between colonists in the Americas.</a:t>
            </a:r>
          </a:p>
          <a:p>
            <a:endParaRPr lang="en-US" dirty="0"/>
          </a:p>
        </p:txBody>
      </p:sp>
      <p:sp>
        <p:nvSpPr>
          <p:cNvPr id="4" name="Slide Number Placeholder 3">
            <a:extLst>
              <a:ext uri="{FF2B5EF4-FFF2-40B4-BE49-F238E27FC236}">
                <a16:creationId xmlns:a16="http://schemas.microsoft.com/office/drawing/2014/main" id="{A3D048B7-4F78-440C-98B6-8EFA5CC8CAE3}"/>
              </a:ext>
            </a:extLst>
          </p:cNvPr>
          <p:cNvSpPr>
            <a:spLocks noGrp="1"/>
          </p:cNvSpPr>
          <p:nvPr>
            <p:ph type="sldNum" sz="quarter" idx="12"/>
          </p:nvPr>
        </p:nvSpPr>
        <p:spPr/>
        <p:txBody>
          <a:bodyPr/>
          <a:lstStyle/>
          <a:p>
            <a:fld id="{5A016FBA-2481-4564-BE81-E49432991E36}" type="slidenum">
              <a:rPr lang="en-US" smtClean="0"/>
              <a:t>5</a:t>
            </a:fld>
            <a:endParaRPr lang="en-US"/>
          </a:p>
        </p:txBody>
      </p:sp>
    </p:spTree>
    <p:extLst>
      <p:ext uri="{BB962C8B-B14F-4D97-AF65-F5344CB8AC3E}">
        <p14:creationId xmlns:p14="http://schemas.microsoft.com/office/powerpoint/2010/main" val="648237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672821-44EC-49D7-A98F-95203E8BC23F}"/>
              </a:ext>
            </a:extLst>
          </p:cNvPr>
          <p:cNvSpPr txBox="1"/>
          <p:nvPr/>
        </p:nvSpPr>
        <p:spPr>
          <a:xfrm>
            <a:off x="838200" y="1966337"/>
            <a:ext cx="10515600" cy="5201424"/>
          </a:xfrm>
          <a:prstGeom prst="rect">
            <a:avLst/>
          </a:prstGeom>
          <a:noFill/>
        </p:spPr>
        <p:txBody>
          <a:bodyPr wrap="square">
            <a:spAutoFit/>
          </a:bodyPr>
          <a:lstStyle/>
          <a:p>
            <a:pPr marL="285750" indent="-285750">
              <a:buFont typeface="Arial" panose="020B0604020202020204" pitchFamily="34" charset="0"/>
              <a:buChar char="•"/>
            </a:pPr>
            <a:r>
              <a:rPr lang="en-US" sz="2800" dirty="0"/>
              <a:t>We know from Trent’s trade ledgers that among the “goods” he bought and sold were enslaved people originally from Africa.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It is not known whether his ships transported kidnapped people from Africa itself.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Most of the transactions were with others in Philadelphia.</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Purchases of enslaved people beyond Philadelphia most likely took place in the West Indies with which Trent traded extensively.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400" dirty="0"/>
          </a:p>
        </p:txBody>
      </p:sp>
      <p:sp>
        <p:nvSpPr>
          <p:cNvPr id="5" name="Title 1">
            <a:extLst>
              <a:ext uri="{FF2B5EF4-FFF2-40B4-BE49-F238E27FC236}">
                <a16:creationId xmlns:a16="http://schemas.microsoft.com/office/drawing/2014/main" id="{DC20BB1F-74BC-4AF1-80C0-3FA32B97F334}"/>
              </a:ext>
            </a:extLst>
          </p:cNvPr>
          <p:cNvSpPr>
            <a:spLocks noGrp="1"/>
          </p:cNvSpPr>
          <p:nvPr>
            <p:ph type="title"/>
          </p:nvPr>
        </p:nvSpPr>
        <p:spPr>
          <a:xfrm>
            <a:off x="838200" y="365125"/>
            <a:ext cx="10515600" cy="1325563"/>
          </a:xfrm>
          <a:solidFill>
            <a:srgbClr val="C00000"/>
          </a:solidFill>
        </p:spPr>
        <p:txBody>
          <a:bodyPr/>
          <a:lstStyle/>
          <a:p>
            <a:r>
              <a:rPr lang="en-US" dirty="0">
                <a:solidFill>
                  <a:schemeClr val="bg1"/>
                </a:solidFill>
              </a:rPr>
              <a:t>Trent’s Involvement in the Slave Trade</a:t>
            </a:r>
          </a:p>
        </p:txBody>
      </p:sp>
      <p:sp>
        <p:nvSpPr>
          <p:cNvPr id="2" name="Slide Number Placeholder 1">
            <a:extLst>
              <a:ext uri="{FF2B5EF4-FFF2-40B4-BE49-F238E27FC236}">
                <a16:creationId xmlns:a16="http://schemas.microsoft.com/office/drawing/2014/main" id="{A32C1E55-FD2C-4036-AD19-DC613122F247}"/>
              </a:ext>
            </a:extLst>
          </p:cNvPr>
          <p:cNvSpPr>
            <a:spLocks noGrp="1"/>
          </p:cNvSpPr>
          <p:nvPr>
            <p:ph type="sldNum" sz="quarter" idx="12"/>
          </p:nvPr>
        </p:nvSpPr>
        <p:spPr/>
        <p:txBody>
          <a:bodyPr/>
          <a:lstStyle/>
          <a:p>
            <a:fld id="{5A016FBA-2481-4564-BE81-E49432991E36}" type="slidenum">
              <a:rPr lang="en-US" smtClean="0"/>
              <a:t>6</a:t>
            </a:fld>
            <a:endParaRPr lang="en-US"/>
          </a:p>
        </p:txBody>
      </p:sp>
    </p:spTree>
    <p:extLst>
      <p:ext uri="{BB962C8B-B14F-4D97-AF65-F5344CB8AC3E}">
        <p14:creationId xmlns:p14="http://schemas.microsoft.com/office/powerpoint/2010/main" val="2343468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794083-EDE9-4F9C-8221-5E9AC0039758}"/>
              </a:ext>
            </a:extLst>
          </p:cNvPr>
          <p:cNvSpPr>
            <a:spLocks noGrp="1"/>
          </p:cNvSpPr>
          <p:nvPr>
            <p:ph type="title"/>
          </p:nvPr>
        </p:nvSpPr>
        <p:spPr>
          <a:xfrm>
            <a:off x="838200" y="225288"/>
            <a:ext cx="10515600" cy="1325563"/>
          </a:xfrm>
          <a:solidFill>
            <a:srgbClr val="C00000"/>
          </a:solidFill>
        </p:spPr>
        <p:txBody>
          <a:bodyPr/>
          <a:lstStyle/>
          <a:p>
            <a:r>
              <a:rPr lang="en-US" dirty="0">
                <a:solidFill>
                  <a:schemeClr val="bg1"/>
                </a:solidFill>
              </a:rPr>
              <a:t>Trent’s Trade Ledgers</a:t>
            </a:r>
          </a:p>
        </p:txBody>
      </p:sp>
      <p:pic>
        <p:nvPicPr>
          <p:cNvPr id="5" name="Picture 4" descr="A close up of text on a white background&#10;&#10;Description automatically generated">
            <a:extLst>
              <a:ext uri="{FF2B5EF4-FFF2-40B4-BE49-F238E27FC236}">
                <a16:creationId xmlns:a16="http://schemas.microsoft.com/office/drawing/2014/main" id="{7743DC9E-3E87-4CC1-9C29-369755DB9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198" y="1330961"/>
            <a:ext cx="9282538" cy="5214122"/>
          </a:xfrm>
          <a:prstGeom prst="rect">
            <a:avLst/>
          </a:prstGeom>
        </p:spPr>
      </p:pic>
      <p:sp>
        <p:nvSpPr>
          <p:cNvPr id="2" name="Slide Number Placeholder 1">
            <a:extLst>
              <a:ext uri="{FF2B5EF4-FFF2-40B4-BE49-F238E27FC236}">
                <a16:creationId xmlns:a16="http://schemas.microsoft.com/office/drawing/2014/main" id="{EBD26FEC-7294-46D2-B2B9-178206464589}"/>
              </a:ext>
            </a:extLst>
          </p:cNvPr>
          <p:cNvSpPr>
            <a:spLocks noGrp="1"/>
          </p:cNvSpPr>
          <p:nvPr>
            <p:ph type="sldNum" sz="quarter" idx="12"/>
          </p:nvPr>
        </p:nvSpPr>
        <p:spPr/>
        <p:txBody>
          <a:bodyPr/>
          <a:lstStyle/>
          <a:p>
            <a:fld id="{5A016FBA-2481-4564-BE81-E49432991E36}" type="slidenum">
              <a:rPr lang="en-US" smtClean="0"/>
              <a:t>7</a:t>
            </a:fld>
            <a:endParaRPr lang="en-US"/>
          </a:p>
        </p:txBody>
      </p:sp>
    </p:spTree>
    <p:extLst>
      <p:ext uri="{BB962C8B-B14F-4D97-AF65-F5344CB8AC3E}">
        <p14:creationId xmlns:p14="http://schemas.microsoft.com/office/powerpoint/2010/main" val="1596022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D32C-2CC3-4362-88EB-F6143B3B149A}"/>
              </a:ext>
            </a:extLst>
          </p:cNvPr>
          <p:cNvSpPr>
            <a:spLocks noGrp="1"/>
          </p:cNvSpPr>
          <p:nvPr>
            <p:ph type="title"/>
          </p:nvPr>
        </p:nvSpPr>
        <p:spPr>
          <a:solidFill>
            <a:srgbClr val="C00000"/>
          </a:solidFill>
        </p:spPr>
        <p:txBody>
          <a:bodyPr/>
          <a:lstStyle/>
          <a:p>
            <a:r>
              <a:rPr lang="en-US" dirty="0">
                <a:solidFill>
                  <a:schemeClr val="bg1"/>
                </a:solidFill>
              </a:rPr>
              <a:t>Buying and Selling Enslaved People</a:t>
            </a:r>
          </a:p>
        </p:txBody>
      </p:sp>
      <p:sp>
        <p:nvSpPr>
          <p:cNvPr id="5" name="TextBox 4">
            <a:extLst>
              <a:ext uri="{FF2B5EF4-FFF2-40B4-BE49-F238E27FC236}">
                <a16:creationId xmlns:a16="http://schemas.microsoft.com/office/drawing/2014/main" id="{0628449F-962C-49A5-A57A-D4CD60704741}"/>
              </a:ext>
            </a:extLst>
          </p:cNvPr>
          <p:cNvSpPr txBox="1"/>
          <p:nvPr/>
        </p:nvSpPr>
        <p:spPr>
          <a:xfrm>
            <a:off x="7508240" y="2014597"/>
            <a:ext cx="4075043" cy="4524315"/>
          </a:xfrm>
          <a:prstGeom prst="rect">
            <a:avLst/>
          </a:prstGeom>
          <a:noFill/>
        </p:spPr>
        <p:txBody>
          <a:bodyPr wrap="square" rtlCol="0">
            <a:spAutoFit/>
          </a:bodyPr>
          <a:lstStyle/>
          <a:p>
            <a:pPr algn="ctr"/>
            <a:r>
              <a:rPr lang="en-US" sz="2400" dirty="0"/>
              <a:t>This poster shows the network of transactions between Trent and other prominent Philadelphians for enslaved people.</a:t>
            </a:r>
          </a:p>
          <a:p>
            <a:pPr algn="ctr"/>
            <a:endParaRPr lang="en-US" sz="2400" dirty="0"/>
          </a:p>
          <a:p>
            <a:pPr algn="ctr"/>
            <a:r>
              <a:rPr lang="en-US" sz="2400" dirty="0"/>
              <a:t>Blue boxes are enslaved people involved in transactions; yellow boxes are the Philadelphia politicians and merchants connected with Trent through transactions.</a:t>
            </a:r>
          </a:p>
        </p:txBody>
      </p:sp>
      <p:sp>
        <p:nvSpPr>
          <p:cNvPr id="3" name="Slide Number Placeholder 2">
            <a:extLst>
              <a:ext uri="{FF2B5EF4-FFF2-40B4-BE49-F238E27FC236}">
                <a16:creationId xmlns:a16="http://schemas.microsoft.com/office/drawing/2014/main" id="{6E8E00C8-D0EA-4ABF-867C-9582D9ADDCF7}"/>
              </a:ext>
            </a:extLst>
          </p:cNvPr>
          <p:cNvSpPr>
            <a:spLocks noGrp="1"/>
          </p:cNvSpPr>
          <p:nvPr>
            <p:ph type="sldNum" sz="quarter" idx="12"/>
          </p:nvPr>
        </p:nvSpPr>
        <p:spPr/>
        <p:txBody>
          <a:bodyPr/>
          <a:lstStyle/>
          <a:p>
            <a:fld id="{5A016FBA-2481-4564-BE81-E49432991E36}" type="slidenum">
              <a:rPr lang="en-US" smtClean="0"/>
              <a:t>8</a:t>
            </a:fld>
            <a:endParaRPr lang="en-US"/>
          </a:p>
        </p:txBody>
      </p:sp>
      <p:pic>
        <p:nvPicPr>
          <p:cNvPr id="7" name="Picture 6" descr="Diagram&#10;&#10;Description automatically generated">
            <a:extLst>
              <a:ext uri="{FF2B5EF4-FFF2-40B4-BE49-F238E27FC236}">
                <a16:creationId xmlns:a16="http://schemas.microsoft.com/office/drawing/2014/main" id="{DC27D9E7-2BE6-416F-8A6F-D27A51333C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417955"/>
            <a:ext cx="6364224" cy="5303520"/>
          </a:xfrm>
          <a:prstGeom prst="rect">
            <a:avLst/>
          </a:prstGeom>
        </p:spPr>
      </p:pic>
    </p:spTree>
    <p:extLst>
      <p:ext uri="{BB962C8B-B14F-4D97-AF65-F5344CB8AC3E}">
        <p14:creationId xmlns:p14="http://schemas.microsoft.com/office/powerpoint/2010/main" val="2918042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CD2D-B48A-4E82-AB68-C69B14777D11}"/>
              </a:ext>
            </a:extLst>
          </p:cNvPr>
          <p:cNvSpPr>
            <a:spLocks noGrp="1"/>
          </p:cNvSpPr>
          <p:nvPr>
            <p:ph type="title"/>
          </p:nvPr>
        </p:nvSpPr>
        <p:spPr>
          <a:xfrm>
            <a:off x="1981200" y="274638"/>
            <a:ext cx="8229600" cy="1724617"/>
          </a:xfrm>
        </p:spPr>
        <p:txBody>
          <a:bodyPr>
            <a:normAutofit fontScale="90000"/>
          </a:bodyPr>
          <a:lstStyle/>
          <a:p>
            <a:pPr algn="ctr"/>
            <a:r>
              <a:rPr lang="en-US" b="1" dirty="0">
                <a:latin typeface="Colonna MT" panose="04020805060202030203" pitchFamily="82" charset="0"/>
                <a:cs typeface="Times New Roman" panose="02020603050405020304" pitchFamily="18" charset="0"/>
              </a:rPr>
              <a:t>John Guest was a judge and a Provincial </a:t>
            </a:r>
            <a:r>
              <a:rPr lang="en-US" b="1" dirty="0" err="1">
                <a:latin typeface="Colonna MT" panose="04020805060202030203" pitchFamily="82" charset="0"/>
                <a:cs typeface="Times New Roman" panose="02020603050405020304" pitchFamily="18" charset="0"/>
              </a:rPr>
              <a:t>Councillor</a:t>
            </a:r>
            <a:r>
              <a:rPr lang="en-US" b="1" dirty="0">
                <a:latin typeface="Colonna MT" panose="04020805060202030203" pitchFamily="82" charset="0"/>
                <a:cs typeface="Times New Roman" panose="02020603050405020304" pitchFamily="18" charset="0"/>
              </a:rPr>
              <a:t> and Assemblyman for Pennsylvania.</a:t>
            </a:r>
            <a:endParaRPr lang="en-US" dirty="0">
              <a:latin typeface="Colonna MT" panose="04020805060202030203" pitchFamily="82" charset="0"/>
            </a:endParaRPr>
          </a:p>
        </p:txBody>
      </p:sp>
      <p:sp>
        <p:nvSpPr>
          <p:cNvPr id="3" name="TextBox 2">
            <a:extLst>
              <a:ext uri="{FF2B5EF4-FFF2-40B4-BE49-F238E27FC236}">
                <a16:creationId xmlns:a16="http://schemas.microsoft.com/office/drawing/2014/main" id="{6D1AAD14-DA07-4362-8E92-768494E19D0B}"/>
              </a:ext>
            </a:extLst>
          </p:cNvPr>
          <p:cNvSpPr txBox="1"/>
          <p:nvPr/>
        </p:nvSpPr>
        <p:spPr>
          <a:xfrm>
            <a:off x="1665606" y="2556683"/>
            <a:ext cx="3352800" cy="584775"/>
          </a:xfrm>
          <a:prstGeom prst="rect">
            <a:avLst/>
          </a:prstGeom>
          <a:solidFill>
            <a:schemeClr val="bg1">
              <a:lumMod val="75000"/>
            </a:schemeClr>
          </a:solidFill>
        </p:spPr>
        <p:txBody>
          <a:bodyPr wrap="square" rtlCol="0">
            <a:spAutoFit/>
          </a:bodyPr>
          <a:lstStyle/>
          <a:p>
            <a:pPr algn="ctr"/>
            <a:r>
              <a:rPr lang="en-US" sz="3200" b="1" dirty="0"/>
              <a:t>John Guest</a:t>
            </a:r>
          </a:p>
        </p:txBody>
      </p:sp>
      <p:sp>
        <p:nvSpPr>
          <p:cNvPr id="4" name="TextBox 3">
            <a:extLst>
              <a:ext uri="{FF2B5EF4-FFF2-40B4-BE49-F238E27FC236}">
                <a16:creationId xmlns:a16="http://schemas.microsoft.com/office/drawing/2014/main" id="{DB1F183C-05A5-437F-96EA-15FADEB8F357}"/>
              </a:ext>
            </a:extLst>
          </p:cNvPr>
          <p:cNvSpPr txBox="1"/>
          <p:nvPr/>
        </p:nvSpPr>
        <p:spPr>
          <a:xfrm>
            <a:off x="7147559" y="2496881"/>
            <a:ext cx="3352800" cy="584775"/>
          </a:xfrm>
          <a:prstGeom prst="rect">
            <a:avLst/>
          </a:prstGeom>
          <a:solidFill>
            <a:schemeClr val="bg1">
              <a:lumMod val="75000"/>
            </a:schemeClr>
          </a:solidFill>
        </p:spPr>
        <p:txBody>
          <a:bodyPr wrap="square" rtlCol="0">
            <a:spAutoFit/>
          </a:bodyPr>
          <a:lstStyle/>
          <a:p>
            <a:pPr algn="ctr"/>
            <a:r>
              <a:rPr lang="en-US" sz="3200" b="1" dirty="0"/>
              <a:t>William Trent</a:t>
            </a:r>
          </a:p>
        </p:txBody>
      </p:sp>
      <p:sp>
        <p:nvSpPr>
          <p:cNvPr id="5" name="Right Arrow 3">
            <a:extLst>
              <a:ext uri="{FF2B5EF4-FFF2-40B4-BE49-F238E27FC236}">
                <a16:creationId xmlns:a16="http://schemas.microsoft.com/office/drawing/2014/main" id="{14F724E9-D74D-4F53-8086-C3A583A8F7C9}"/>
              </a:ext>
            </a:extLst>
          </p:cNvPr>
          <p:cNvSpPr/>
          <p:nvPr/>
        </p:nvSpPr>
        <p:spPr>
          <a:xfrm>
            <a:off x="5186136" y="2702878"/>
            <a:ext cx="1819729" cy="292387"/>
          </a:xfrm>
          <a:prstGeom prst="rightArrow">
            <a:avLst>
              <a:gd name="adj1" fmla="val 57480"/>
              <a:gd name="adj2" fmla="val 50000"/>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B8746052-75C2-4A7E-B625-CF4E43B6B824}"/>
              </a:ext>
            </a:extLst>
          </p:cNvPr>
          <p:cNvSpPr/>
          <p:nvPr/>
        </p:nvSpPr>
        <p:spPr>
          <a:xfrm>
            <a:off x="5875745" y="3210968"/>
            <a:ext cx="410029" cy="124224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11804E-63EA-42C4-9C00-E6A76C5855FF}"/>
              </a:ext>
            </a:extLst>
          </p:cNvPr>
          <p:cNvSpPr txBox="1"/>
          <p:nvPr/>
        </p:nvSpPr>
        <p:spPr>
          <a:xfrm>
            <a:off x="2933700" y="4668916"/>
            <a:ext cx="6324599" cy="584775"/>
          </a:xfrm>
          <a:prstGeom prst="rect">
            <a:avLst/>
          </a:prstGeom>
          <a:solidFill>
            <a:srgbClr val="F2D97D"/>
          </a:solidFill>
        </p:spPr>
        <p:txBody>
          <a:bodyPr wrap="square" rtlCol="0">
            <a:spAutoFit/>
          </a:bodyPr>
          <a:lstStyle/>
          <a:p>
            <a:pPr algn="ctr"/>
            <a:r>
              <a:rPr lang="en-US" sz="3200" b="1" dirty="0"/>
              <a:t>An enslaved boy for 40 pounds</a:t>
            </a:r>
          </a:p>
        </p:txBody>
      </p:sp>
      <p:sp>
        <p:nvSpPr>
          <p:cNvPr id="8" name="TextBox 7">
            <a:extLst>
              <a:ext uri="{FF2B5EF4-FFF2-40B4-BE49-F238E27FC236}">
                <a16:creationId xmlns:a16="http://schemas.microsoft.com/office/drawing/2014/main" id="{3BDC7372-5C27-41E4-BAB2-9968B17D2B1A}"/>
              </a:ext>
            </a:extLst>
          </p:cNvPr>
          <p:cNvSpPr txBox="1"/>
          <p:nvPr/>
        </p:nvSpPr>
        <p:spPr>
          <a:xfrm>
            <a:off x="1661159" y="5957312"/>
            <a:ext cx="8839200" cy="523220"/>
          </a:xfrm>
          <a:prstGeom prst="rect">
            <a:avLst/>
          </a:prstGeom>
          <a:solidFill>
            <a:srgbClr val="000000"/>
          </a:solidFill>
        </p:spPr>
        <p:txBody>
          <a:bodyPr wrap="square" rtlCol="0">
            <a:spAutoFit/>
          </a:bodyPr>
          <a:lstStyle/>
          <a:p>
            <a:pPr algn="ctr"/>
            <a:r>
              <a:rPr lang="en-US" sz="2800" b="1" dirty="0">
                <a:solidFill>
                  <a:schemeClr val="bg1"/>
                </a:solidFill>
              </a:rPr>
              <a:t>Guest sold an enslaved boy to Trent in 1705/6.</a:t>
            </a:r>
          </a:p>
        </p:txBody>
      </p:sp>
      <p:sp>
        <p:nvSpPr>
          <p:cNvPr id="9" name="Slide Number Placeholder 8">
            <a:extLst>
              <a:ext uri="{FF2B5EF4-FFF2-40B4-BE49-F238E27FC236}">
                <a16:creationId xmlns:a16="http://schemas.microsoft.com/office/drawing/2014/main" id="{3C928925-4305-4933-92DE-1C27CA1E0974}"/>
              </a:ext>
            </a:extLst>
          </p:cNvPr>
          <p:cNvSpPr>
            <a:spLocks noGrp="1"/>
          </p:cNvSpPr>
          <p:nvPr>
            <p:ph type="sldNum" sz="quarter" idx="12"/>
          </p:nvPr>
        </p:nvSpPr>
        <p:spPr/>
        <p:txBody>
          <a:bodyPr/>
          <a:lstStyle/>
          <a:p>
            <a:fld id="{5A016FBA-2481-4564-BE81-E49432991E36}" type="slidenum">
              <a:rPr lang="en-US" smtClean="0"/>
              <a:t>9</a:t>
            </a:fld>
            <a:endParaRPr lang="en-US"/>
          </a:p>
        </p:txBody>
      </p:sp>
    </p:spTree>
    <p:extLst>
      <p:ext uri="{BB962C8B-B14F-4D97-AF65-F5344CB8AC3E}">
        <p14:creationId xmlns:p14="http://schemas.microsoft.com/office/powerpoint/2010/main" val="176528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2767</TotalTime>
  <Words>5261</Words>
  <Application>Microsoft Office PowerPoint</Application>
  <PresentationFormat>Widescreen</PresentationFormat>
  <Paragraphs>368</Paragraphs>
  <Slides>42</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Arabic Typesetting</vt:lpstr>
      <vt:lpstr>Arial</vt:lpstr>
      <vt:lpstr>Bookman Old Style</vt:lpstr>
      <vt:lpstr>Calibri</vt:lpstr>
      <vt:lpstr>Calibri Light</vt:lpstr>
      <vt:lpstr>Colonna MT</vt:lpstr>
      <vt:lpstr>Informal Roman</vt:lpstr>
      <vt:lpstr>Monotype Corsiva</vt:lpstr>
      <vt:lpstr>Open Sans</vt:lpstr>
      <vt:lpstr>Times New Roman</vt:lpstr>
      <vt:lpstr>Office Theme</vt:lpstr>
      <vt:lpstr>TELLING THE STORY OF NORTHERN COLONIAL ENSLAVEMENT --  Examples from The William Trent House</vt:lpstr>
      <vt:lpstr>The William Trent House</vt:lpstr>
      <vt:lpstr>Trent House Mission</vt:lpstr>
      <vt:lpstr>How We Wanted to Use Primary Sources</vt:lpstr>
      <vt:lpstr>Domestic and International Slave Trade </vt:lpstr>
      <vt:lpstr>Trent’s Involvement in the Slave Trade</vt:lpstr>
      <vt:lpstr>Trent’s Trade Ledgers</vt:lpstr>
      <vt:lpstr>Buying and Selling Enslaved People</vt:lpstr>
      <vt:lpstr>John Guest was a judge and a Provincial Councillor and Assemblyman for Pennsylvania.</vt:lpstr>
      <vt:lpstr>Captain John Finney was a Provincial Councillor and Assemblyman of Philadelphia, as well as High Sheriff of Philadelphia.</vt:lpstr>
      <vt:lpstr>Observations</vt:lpstr>
      <vt:lpstr>Slavery    Wealth &amp; Status  </vt:lpstr>
      <vt:lpstr>Trent as an Enslaver</vt:lpstr>
      <vt:lpstr>Trent’s Probate Inventory</vt:lpstr>
      <vt:lpstr>Enslaved People as Assets</vt:lpstr>
      <vt:lpstr>Price of a Life - Yaff</vt:lpstr>
      <vt:lpstr>Price of a Life - Joan</vt:lpstr>
      <vt:lpstr>Contributions of Enslaved People  to Trent’s Status and Comfort</vt:lpstr>
      <vt:lpstr>Contributions of Enslaved People  to Trent’s Status and Comfort</vt:lpstr>
      <vt:lpstr>Contributions of Enslaved People to Trent’s Business Income</vt:lpstr>
      <vt:lpstr>Observations</vt:lpstr>
      <vt:lpstr>The Lives of Enslaved People </vt:lpstr>
      <vt:lpstr>Hardships and Indignities – Privacy </vt:lpstr>
      <vt:lpstr>Hardships and Indignities – Food and Diet </vt:lpstr>
      <vt:lpstr>Hardships and Indignities –  Food and Diet </vt:lpstr>
      <vt:lpstr>Skills and Independence - Joan</vt:lpstr>
      <vt:lpstr>Resilience and Resistance - Yaff</vt:lpstr>
      <vt:lpstr>Observations</vt:lpstr>
      <vt:lpstr>Resistance and the Law</vt:lpstr>
      <vt:lpstr>The Case of Trent’s Death</vt:lpstr>
      <vt:lpstr>PowerPoint Presentation</vt:lpstr>
      <vt:lpstr>Was William Trent Poisoned?</vt:lpstr>
      <vt:lpstr>What Really Happened?</vt:lpstr>
      <vt:lpstr>What Was the Evidence?</vt:lpstr>
      <vt:lpstr> The unknown root that was found on one of the accused may have been used in African folk medicine or sorcery. For example, seeds of the wild licorice plant were worn as necklaces and talismans. </vt:lpstr>
      <vt:lpstr>Does the Evidence Support Their Claim that Trent Was Poisoned?</vt:lpstr>
      <vt:lpstr>Why Were the Men Executed?</vt:lpstr>
      <vt:lpstr>What Law Justified the Execution?</vt:lpstr>
      <vt:lpstr>Why Were Such Punishments Considered Necessary?</vt:lpstr>
      <vt:lpstr>PowerPoint Presentation</vt:lpstr>
      <vt:lpstr>How Did Fear of Resistance Co-Exist with Trust?</vt:lpstr>
      <vt:lpstr>Observations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Telling the Invisible Stories at Historic Sites and Museums</dc:title>
  <dc:creator>SStephens</dc:creator>
  <cp:lastModifiedBy>Sam Stephens</cp:lastModifiedBy>
  <cp:revision>156</cp:revision>
  <cp:lastPrinted>2023-02-15T18:34:57Z</cp:lastPrinted>
  <dcterms:created xsi:type="dcterms:W3CDTF">2020-01-20T19:12:24Z</dcterms:created>
  <dcterms:modified xsi:type="dcterms:W3CDTF">2023-02-15T18:35:21Z</dcterms:modified>
</cp:coreProperties>
</file>