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83" r:id="rId2"/>
    <p:sldId id="262" r:id="rId3"/>
    <p:sldId id="275" r:id="rId4"/>
    <p:sldId id="277" r:id="rId5"/>
    <p:sldId id="272" r:id="rId6"/>
    <p:sldId id="271" r:id="rId7"/>
    <p:sldId id="279" r:id="rId8"/>
    <p:sldId id="256" r:id="rId9"/>
    <p:sldId id="257" r:id="rId10"/>
    <p:sldId id="282" r:id="rId11"/>
    <p:sldId id="258" r:id="rId12"/>
    <p:sldId id="270" r:id="rId13"/>
    <p:sldId id="278" r:id="rId14"/>
    <p:sldId id="267" r:id="rId15"/>
    <p:sldId id="268" r:id="rId16"/>
    <p:sldId id="259" r:id="rId17"/>
    <p:sldId id="280" r:id="rId18"/>
    <p:sldId id="302" r:id="rId19"/>
    <p:sldId id="303" r:id="rId20"/>
    <p:sldId id="281" r:id="rId21"/>
    <p:sldId id="285" r:id="rId22"/>
    <p:sldId id="286" r:id="rId23"/>
    <p:sldId id="287" r:id="rId24"/>
    <p:sldId id="288" r:id="rId25"/>
    <p:sldId id="289" r:id="rId26"/>
    <p:sldId id="291" r:id="rId27"/>
    <p:sldId id="290" r:id="rId28"/>
    <p:sldId id="292" r:id="rId29"/>
    <p:sldId id="293" r:id="rId30"/>
    <p:sldId id="294" r:id="rId31"/>
    <p:sldId id="295" r:id="rId32"/>
    <p:sldId id="296" r:id="rId33"/>
    <p:sldId id="297" r:id="rId34"/>
    <p:sldId id="298" r:id="rId35"/>
    <p:sldId id="299" r:id="rId36"/>
    <p:sldId id="300" r:id="rId37"/>
    <p:sldId id="301" r:id="rId38"/>
    <p:sldId id="304" r:id="rId39"/>
    <p:sldId id="305" r:id="rId40"/>
    <p:sldId id="306" r:id="rId41"/>
    <p:sldId id="30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CC0099"/>
    <a:srgbClr val="D60093"/>
    <a:srgbClr val="FFCC66"/>
    <a:srgbClr val="8C6ABE"/>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2FB673-BEB3-4CB1-ADE9-EAD57E2C7D56}" v="148" dt="2021-04-29T20:35:33.9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63" autoAdjust="0"/>
    <p:restoredTop sz="93060" autoAdjust="0"/>
  </p:normalViewPr>
  <p:slideViewPr>
    <p:cSldViewPr>
      <p:cViewPr varScale="1">
        <p:scale>
          <a:sx n="80" d="100"/>
          <a:sy n="80" d="100"/>
        </p:scale>
        <p:origin x="1666"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15"/>
    </p:cViewPr>
  </p:sorterViewPr>
  <p:notesViewPr>
    <p:cSldViewPr>
      <p:cViewPr varScale="1">
        <p:scale>
          <a:sx n="71" d="100"/>
          <a:sy n="71" d="100"/>
        </p:scale>
        <p:origin x="3077"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20CF6A-B4F5-4DE8-B909-ED9D400F8C46}" type="datetimeFigureOut">
              <a:rPr lang="en-US" smtClean="0"/>
              <a:t>4/30/2021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FF52A5-4A5D-43DC-BE2B-C77C6D705DB9}" type="slidenum">
              <a:rPr lang="en-US" smtClean="0"/>
              <a:t>‹#›</a:t>
            </a:fld>
            <a:endParaRPr lang="en-US"/>
          </a:p>
        </p:txBody>
      </p:sp>
    </p:spTree>
    <p:extLst>
      <p:ext uri="{BB962C8B-B14F-4D97-AF65-F5344CB8AC3E}">
        <p14:creationId xmlns:p14="http://schemas.microsoft.com/office/powerpoint/2010/main" val="1590161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FF52A5-4A5D-43DC-BE2B-C77C6D705DB9}" type="slidenum">
              <a:rPr lang="en-US" smtClean="0"/>
              <a:t>2</a:t>
            </a:fld>
            <a:endParaRPr lang="en-US"/>
          </a:p>
        </p:txBody>
      </p:sp>
    </p:spTree>
    <p:extLst>
      <p:ext uri="{BB962C8B-B14F-4D97-AF65-F5344CB8AC3E}">
        <p14:creationId xmlns:p14="http://schemas.microsoft.com/office/powerpoint/2010/main" val="3511137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FF52A5-4A5D-43DC-BE2B-C77C6D705DB9}" type="slidenum">
              <a:rPr lang="en-US" smtClean="0"/>
              <a:t>12</a:t>
            </a:fld>
            <a:endParaRPr lang="en-US"/>
          </a:p>
        </p:txBody>
      </p:sp>
    </p:spTree>
    <p:extLst>
      <p:ext uri="{BB962C8B-B14F-4D97-AF65-F5344CB8AC3E}">
        <p14:creationId xmlns:p14="http://schemas.microsoft.com/office/powerpoint/2010/main" val="685510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FF52A5-4A5D-43DC-BE2B-C77C6D705DB9}" type="slidenum">
              <a:rPr lang="en-US" smtClean="0"/>
              <a:t>13</a:t>
            </a:fld>
            <a:endParaRPr lang="en-US"/>
          </a:p>
        </p:txBody>
      </p:sp>
    </p:spTree>
    <p:extLst>
      <p:ext uri="{BB962C8B-B14F-4D97-AF65-F5344CB8AC3E}">
        <p14:creationId xmlns:p14="http://schemas.microsoft.com/office/powerpoint/2010/main" val="3720096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FF52A5-4A5D-43DC-BE2B-C77C6D705DB9}" type="slidenum">
              <a:rPr lang="en-US" smtClean="0"/>
              <a:t>14</a:t>
            </a:fld>
            <a:endParaRPr lang="en-US"/>
          </a:p>
        </p:txBody>
      </p:sp>
    </p:spTree>
    <p:extLst>
      <p:ext uri="{BB962C8B-B14F-4D97-AF65-F5344CB8AC3E}">
        <p14:creationId xmlns:p14="http://schemas.microsoft.com/office/powerpoint/2010/main" val="485282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FF52A5-4A5D-43DC-BE2B-C77C6D705DB9}" type="slidenum">
              <a:rPr lang="en-US" smtClean="0"/>
              <a:t>15</a:t>
            </a:fld>
            <a:endParaRPr lang="en-US"/>
          </a:p>
        </p:txBody>
      </p:sp>
    </p:spTree>
    <p:extLst>
      <p:ext uri="{BB962C8B-B14F-4D97-AF65-F5344CB8AC3E}">
        <p14:creationId xmlns:p14="http://schemas.microsoft.com/office/powerpoint/2010/main" val="4106054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FF52A5-4A5D-43DC-BE2B-C77C6D705DB9}" type="slidenum">
              <a:rPr lang="en-US" smtClean="0"/>
              <a:t>16</a:t>
            </a:fld>
            <a:endParaRPr lang="en-US"/>
          </a:p>
        </p:txBody>
      </p:sp>
    </p:spTree>
    <p:extLst>
      <p:ext uri="{BB962C8B-B14F-4D97-AF65-F5344CB8AC3E}">
        <p14:creationId xmlns:p14="http://schemas.microsoft.com/office/powerpoint/2010/main" val="4174956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FF52A5-4A5D-43DC-BE2B-C77C6D705DB9}" type="slidenum">
              <a:rPr lang="en-US" smtClean="0"/>
              <a:t>3</a:t>
            </a:fld>
            <a:endParaRPr lang="en-US"/>
          </a:p>
        </p:txBody>
      </p:sp>
    </p:spTree>
    <p:extLst>
      <p:ext uri="{BB962C8B-B14F-4D97-AF65-F5344CB8AC3E}">
        <p14:creationId xmlns:p14="http://schemas.microsoft.com/office/powerpoint/2010/main" val="4145715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FF52A5-4A5D-43DC-BE2B-C77C6D705DB9}" type="slidenum">
              <a:rPr lang="en-US" smtClean="0"/>
              <a:t>4</a:t>
            </a:fld>
            <a:endParaRPr lang="en-US"/>
          </a:p>
        </p:txBody>
      </p:sp>
    </p:spTree>
    <p:extLst>
      <p:ext uri="{BB962C8B-B14F-4D97-AF65-F5344CB8AC3E}">
        <p14:creationId xmlns:p14="http://schemas.microsoft.com/office/powerpoint/2010/main" val="2044434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FF52A5-4A5D-43DC-BE2B-C77C6D705DB9}" type="slidenum">
              <a:rPr lang="en-US" smtClean="0"/>
              <a:t>5</a:t>
            </a:fld>
            <a:endParaRPr lang="en-US"/>
          </a:p>
        </p:txBody>
      </p:sp>
    </p:spTree>
    <p:extLst>
      <p:ext uri="{BB962C8B-B14F-4D97-AF65-F5344CB8AC3E}">
        <p14:creationId xmlns:p14="http://schemas.microsoft.com/office/powerpoint/2010/main" val="4068754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FF52A5-4A5D-43DC-BE2B-C77C6D705DB9}" type="slidenum">
              <a:rPr lang="en-US" smtClean="0"/>
              <a:t>6</a:t>
            </a:fld>
            <a:endParaRPr lang="en-US"/>
          </a:p>
        </p:txBody>
      </p:sp>
    </p:spTree>
    <p:extLst>
      <p:ext uri="{BB962C8B-B14F-4D97-AF65-F5344CB8AC3E}">
        <p14:creationId xmlns:p14="http://schemas.microsoft.com/office/powerpoint/2010/main" val="3467097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FF52A5-4A5D-43DC-BE2B-C77C6D705DB9}" type="slidenum">
              <a:rPr lang="en-US" smtClean="0"/>
              <a:t>7</a:t>
            </a:fld>
            <a:endParaRPr lang="en-US"/>
          </a:p>
        </p:txBody>
      </p:sp>
    </p:spTree>
    <p:extLst>
      <p:ext uri="{BB962C8B-B14F-4D97-AF65-F5344CB8AC3E}">
        <p14:creationId xmlns:p14="http://schemas.microsoft.com/office/powerpoint/2010/main" val="316232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FF52A5-4A5D-43DC-BE2B-C77C6D705DB9}" type="slidenum">
              <a:rPr lang="en-US" smtClean="0"/>
              <a:t>8</a:t>
            </a:fld>
            <a:endParaRPr lang="en-US"/>
          </a:p>
        </p:txBody>
      </p:sp>
    </p:spTree>
    <p:extLst>
      <p:ext uri="{BB962C8B-B14F-4D97-AF65-F5344CB8AC3E}">
        <p14:creationId xmlns:p14="http://schemas.microsoft.com/office/powerpoint/2010/main" val="839093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FF52A5-4A5D-43DC-BE2B-C77C6D705DB9}" type="slidenum">
              <a:rPr lang="en-US" smtClean="0"/>
              <a:t>9</a:t>
            </a:fld>
            <a:endParaRPr lang="en-US"/>
          </a:p>
        </p:txBody>
      </p:sp>
    </p:spTree>
    <p:extLst>
      <p:ext uri="{BB962C8B-B14F-4D97-AF65-F5344CB8AC3E}">
        <p14:creationId xmlns:p14="http://schemas.microsoft.com/office/powerpoint/2010/main" val="613870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FF52A5-4A5D-43DC-BE2B-C77C6D705DB9}" type="slidenum">
              <a:rPr lang="en-US" smtClean="0"/>
              <a:t>11</a:t>
            </a:fld>
            <a:endParaRPr lang="en-US"/>
          </a:p>
        </p:txBody>
      </p:sp>
    </p:spTree>
    <p:extLst>
      <p:ext uri="{BB962C8B-B14F-4D97-AF65-F5344CB8AC3E}">
        <p14:creationId xmlns:p14="http://schemas.microsoft.com/office/powerpoint/2010/main" val="2153570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BDB3B3-7AD5-4D4A-BFFF-465110769BCF}"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EDA9A-567D-4F63-84FD-90757962F643}" type="slidenum">
              <a:rPr lang="en-US" smtClean="0"/>
              <a:t>‹#›</a:t>
            </a:fld>
            <a:endParaRPr lang="en-US"/>
          </a:p>
        </p:txBody>
      </p:sp>
    </p:spTree>
    <p:extLst>
      <p:ext uri="{BB962C8B-B14F-4D97-AF65-F5344CB8AC3E}">
        <p14:creationId xmlns:p14="http://schemas.microsoft.com/office/powerpoint/2010/main" val="1349523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BDB3B3-7AD5-4D4A-BFFF-465110769BCF}"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EDA9A-567D-4F63-84FD-90757962F643}" type="slidenum">
              <a:rPr lang="en-US" smtClean="0"/>
              <a:t>‹#›</a:t>
            </a:fld>
            <a:endParaRPr lang="en-US"/>
          </a:p>
        </p:txBody>
      </p:sp>
    </p:spTree>
    <p:extLst>
      <p:ext uri="{BB962C8B-B14F-4D97-AF65-F5344CB8AC3E}">
        <p14:creationId xmlns:p14="http://schemas.microsoft.com/office/powerpoint/2010/main" val="2389768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BDB3B3-7AD5-4D4A-BFFF-465110769BCF}"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EDA9A-567D-4F63-84FD-90757962F643}" type="slidenum">
              <a:rPr lang="en-US" smtClean="0"/>
              <a:t>‹#›</a:t>
            </a:fld>
            <a:endParaRPr lang="en-US"/>
          </a:p>
        </p:txBody>
      </p:sp>
    </p:spTree>
    <p:extLst>
      <p:ext uri="{BB962C8B-B14F-4D97-AF65-F5344CB8AC3E}">
        <p14:creationId xmlns:p14="http://schemas.microsoft.com/office/powerpoint/2010/main" val="1599546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BDB3B3-7AD5-4D4A-BFFF-465110769BCF}"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EDA9A-567D-4F63-84FD-90757962F643}" type="slidenum">
              <a:rPr lang="en-US" smtClean="0"/>
              <a:t>‹#›</a:t>
            </a:fld>
            <a:endParaRPr lang="en-US"/>
          </a:p>
        </p:txBody>
      </p:sp>
    </p:spTree>
    <p:extLst>
      <p:ext uri="{BB962C8B-B14F-4D97-AF65-F5344CB8AC3E}">
        <p14:creationId xmlns:p14="http://schemas.microsoft.com/office/powerpoint/2010/main" val="3613956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BDB3B3-7AD5-4D4A-BFFF-465110769BCF}"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EDA9A-567D-4F63-84FD-90757962F643}" type="slidenum">
              <a:rPr lang="en-US" smtClean="0"/>
              <a:t>‹#›</a:t>
            </a:fld>
            <a:endParaRPr lang="en-US"/>
          </a:p>
        </p:txBody>
      </p:sp>
    </p:spTree>
    <p:extLst>
      <p:ext uri="{BB962C8B-B14F-4D97-AF65-F5344CB8AC3E}">
        <p14:creationId xmlns:p14="http://schemas.microsoft.com/office/powerpoint/2010/main" val="2822765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BDB3B3-7AD5-4D4A-BFFF-465110769BCF}" type="datetimeFigureOut">
              <a:rPr lang="en-US" smtClean="0"/>
              <a:t>4/30/2021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BEDA9A-567D-4F63-84FD-90757962F643}" type="slidenum">
              <a:rPr lang="en-US" smtClean="0"/>
              <a:t>‹#›</a:t>
            </a:fld>
            <a:endParaRPr lang="en-US"/>
          </a:p>
        </p:txBody>
      </p:sp>
    </p:spTree>
    <p:extLst>
      <p:ext uri="{BB962C8B-B14F-4D97-AF65-F5344CB8AC3E}">
        <p14:creationId xmlns:p14="http://schemas.microsoft.com/office/powerpoint/2010/main" val="4082344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BDB3B3-7AD5-4D4A-BFFF-465110769BCF}" type="datetimeFigureOut">
              <a:rPr lang="en-US" smtClean="0"/>
              <a:t>4/30/2021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BEDA9A-567D-4F63-84FD-90757962F643}" type="slidenum">
              <a:rPr lang="en-US" smtClean="0"/>
              <a:t>‹#›</a:t>
            </a:fld>
            <a:endParaRPr lang="en-US"/>
          </a:p>
        </p:txBody>
      </p:sp>
    </p:spTree>
    <p:extLst>
      <p:ext uri="{BB962C8B-B14F-4D97-AF65-F5344CB8AC3E}">
        <p14:creationId xmlns:p14="http://schemas.microsoft.com/office/powerpoint/2010/main" val="1827264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BDB3B3-7AD5-4D4A-BFFF-465110769BCF}" type="datetimeFigureOut">
              <a:rPr lang="en-US" smtClean="0"/>
              <a:t>4/30/2021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BEDA9A-567D-4F63-84FD-90757962F643}" type="slidenum">
              <a:rPr lang="en-US" smtClean="0"/>
              <a:t>‹#›</a:t>
            </a:fld>
            <a:endParaRPr lang="en-US"/>
          </a:p>
        </p:txBody>
      </p:sp>
    </p:spTree>
    <p:extLst>
      <p:ext uri="{BB962C8B-B14F-4D97-AF65-F5344CB8AC3E}">
        <p14:creationId xmlns:p14="http://schemas.microsoft.com/office/powerpoint/2010/main" val="465194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BDB3B3-7AD5-4D4A-BFFF-465110769BCF}" type="datetimeFigureOut">
              <a:rPr lang="en-US" smtClean="0"/>
              <a:t>4/30/2021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BEDA9A-567D-4F63-84FD-90757962F643}" type="slidenum">
              <a:rPr lang="en-US" smtClean="0"/>
              <a:t>‹#›</a:t>
            </a:fld>
            <a:endParaRPr lang="en-US"/>
          </a:p>
        </p:txBody>
      </p:sp>
    </p:spTree>
    <p:extLst>
      <p:ext uri="{BB962C8B-B14F-4D97-AF65-F5344CB8AC3E}">
        <p14:creationId xmlns:p14="http://schemas.microsoft.com/office/powerpoint/2010/main" val="4052090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BDB3B3-7AD5-4D4A-BFFF-465110769BCF}" type="datetimeFigureOut">
              <a:rPr lang="en-US" smtClean="0"/>
              <a:t>4/30/2021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BEDA9A-567D-4F63-84FD-90757962F643}" type="slidenum">
              <a:rPr lang="en-US" smtClean="0"/>
              <a:t>‹#›</a:t>
            </a:fld>
            <a:endParaRPr lang="en-US"/>
          </a:p>
        </p:txBody>
      </p:sp>
    </p:spTree>
    <p:extLst>
      <p:ext uri="{BB962C8B-B14F-4D97-AF65-F5344CB8AC3E}">
        <p14:creationId xmlns:p14="http://schemas.microsoft.com/office/powerpoint/2010/main" val="1200380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BDB3B3-7AD5-4D4A-BFFF-465110769BCF}" type="datetimeFigureOut">
              <a:rPr lang="en-US" smtClean="0"/>
              <a:t>4/30/2021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BEDA9A-567D-4F63-84FD-90757962F643}" type="slidenum">
              <a:rPr lang="en-US" smtClean="0"/>
              <a:t>‹#›</a:t>
            </a:fld>
            <a:endParaRPr lang="en-US"/>
          </a:p>
        </p:txBody>
      </p:sp>
    </p:spTree>
    <p:extLst>
      <p:ext uri="{BB962C8B-B14F-4D97-AF65-F5344CB8AC3E}">
        <p14:creationId xmlns:p14="http://schemas.microsoft.com/office/powerpoint/2010/main" val="3933981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BDB3B3-7AD5-4D4A-BFFF-465110769BCF}" type="datetimeFigureOut">
              <a:rPr lang="en-US" smtClean="0"/>
              <a:t>4/30/2021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BEDA9A-567D-4F63-84FD-90757962F643}" type="slidenum">
              <a:rPr lang="en-US" smtClean="0"/>
              <a:t>‹#›</a:t>
            </a:fld>
            <a:endParaRPr lang="en-US"/>
          </a:p>
        </p:txBody>
      </p:sp>
    </p:spTree>
    <p:extLst>
      <p:ext uri="{BB962C8B-B14F-4D97-AF65-F5344CB8AC3E}">
        <p14:creationId xmlns:p14="http://schemas.microsoft.com/office/powerpoint/2010/main" val="4247352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8.jpeg"/><Relationship Id="rId5" Type="http://schemas.openxmlformats.org/officeDocument/2006/relationships/image" Target="../media/image37.jp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42.jpg"/></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6.xml"/><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25.jpg"/><Relationship Id="rId1" Type="http://schemas.openxmlformats.org/officeDocument/2006/relationships/slideLayout" Target="../slideLayouts/slideLayout6.xml"/><Relationship Id="rId5" Type="http://schemas.openxmlformats.org/officeDocument/2006/relationships/image" Target="../media/image16.jpg"/><Relationship Id="rId4" Type="http://schemas.openxmlformats.org/officeDocument/2006/relationships/image" Target="../media/image52.jpeg"/></Relationships>
</file>

<file path=ppt/slides/_rels/slide3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54.jpg"/><Relationship Id="rId1" Type="http://schemas.openxmlformats.org/officeDocument/2006/relationships/slideLayout" Target="../slideLayouts/slideLayout6.xml"/><Relationship Id="rId5" Type="http://schemas.openxmlformats.org/officeDocument/2006/relationships/image" Target="../media/image56.jpeg"/><Relationship Id="rId4" Type="http://schemas.openxmlformats.org/officeDocument/2006/relationships/image" Target="../media/image55.jpeg"/></Relationships>
</file>

<file path=ppt/slides/_rels/slide3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thehomeschoolresourceroom.com/2017/07/28/introduction-to-archaeology-and-the-ancient-world-streaming-media/" TargetMode="External"/><Relationship Id="rId2" Type="http://schemas.openxmlformats.org/officeDocument/2006/relationships/hyperlink" Target="https://www.saa.org/education-outreach/teaching-archaeology/k-12-activities-resources" TargetMode="External"/><Relationship Id="rId1" Type="http://schemas.openxmlformats.org/officeDocument/2006/relationships/slideLayout" Target="../slideLayouts/slideLayout6.xml"/><Relationship Id="rId4" Type="http://schemas.openxmlformats.org/officeDocument/2006/relationships/hyperlink" Target="https://www.scholastic.com/teachers/collections/teaching-content/native-american-heritage-0/"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www.archeolore.com/works/ceramic" TargetMode="External"/><Relationship Id="rId3" Type="http://schemas.openxmlformats.org/officeDocument/2006/relationships/hyperlink" Target="http://www.lenapelifeways.org/lenape1.htm" TargetMode="External"/><Relationship Id="rId7" Type="http://schemas.openxmlformats.org/officeDocument/2006/relationships/hyperlink" Target="https://capecodchronicle.com/en/5448/harwich/5236/Historic-Arrowhead-Found-On-Habitat-Construction-Site-Local-History.htm" TargetMode="External"/><Relationship Id="rId12" Type="http://schemas.openxmlformats.org/officeDocument/2006/relationships/hyperlink" Target="https://www.shutterstock.com/search/fossile+ammonite" TargetMode="External"/><Relationship Id="rId2" Type="http://schemas.openxmlformats.org/officeDocument/2006/relationships/hyperlink" Target="http://jpronan1776.blogspot.com/2016/02/lenni-lenape-tribe.html" TargetMode="External"/><Relationship Id="rId1" Type="http://schemas.openxmlformats.org/officeDocument/2006/relationships/slideLayout" Target="../slideLayouts/slideLayout6.xml"/><Relationship Id="rId6" Type="http://schemas.openxmlformats.org/officeDocument/2006/relationships/hyperlink" Target="https://barnegatshellfish.org/wampum_historyiselemantal.png" TargetMode="External"/><Relationship Id="rId11" Type="http://schemas.openxmlformats.org/officeDocument/2006/relationships/hyperlink" Target="https://us.schleich-s.com/en/US/dinosaurs/products/tyrannosaurus-rex-14525.html" TargetMode="External"/><Relationship Id="rId5" Type="http://schemas.openxmlformats.org/officeDocument/2006/relationships/hyperlink" Target="https://www.pinterest.com/pin/730779477011621897/" TargetMode="External"/><Relationship Id="rId10" Type="http://schemas.openxmlformats.org/officeDocument/2006/relationships/hyperlink" Target="https://bottle.sumberharga.co/old-clorox-bottles-brown-glass-value/2/" TargetMode="External"/><Relationship Id="rId4" Type="http://schemas.openxmlformats.org/officeDocument/2006/relationships/hyperlink" Target="https://www.pinterest.ca/pin/2610687281828056" TargetMode="External"/><Relationship Id="rId9" Type="http://schemas.openxmlformats.org/officeDocument/2006/relationships/hyperlink" Target="http://fearsltd.blogspot.com/2017/12/the-re-broken-cup-redux.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openxmlformats.org/officeDocument/2006/relationships/hyperlink" Target="https://www.wantitall.co.za/brands/pete-rickard/homegarden/p1" TargetMode="External"/><Relationship Id="rId3" Type="http://schemas.openxmlformats.org/officeDocument/2006/relationships/hyperlink" Target="https://i.moneyversed.com/mystery-rock-france" TargetMode="External"/><Relationship Id="rId7" Type="http://schemas.openxmlformats.org/officeDocument/2006/relationships/hyperlink" Target="https://zzzippy.com/home-and-garden/kuert-outdoor-living/concrete-and-concrete-tools" TargetMode="External"/><Relationship Id="rId12" Type="http://schemas.openxmlformats.org/officeDocument/2006/relationships/hyperlink" Target="https://www.thriftyfun.com/Alternative-Uses-for-Elmers-Glue-1.html" TargetMode="External"/><Relationship Id="rId2" Type="http://schemas.openxmlformats.org/officeDocument/2006/relationships/hyperlink" Target="https://www.hofstra.edu/public-archaeology/archaeology-lab.html" TargetMode="External"/><Relationship Id="rId1" Type="http://schemas.openxmlformats.org/officeDocument/2006/relationships/slideLayout" Target="../slideLayouts/slideLayout6.xml"/><Relationship Id="rId6" Type="http://schemas.openxmlformats.org/officeDocument/2006/relationships/hyperlink" Target="https://www.maxwarehouse.com/products/leaktite-paint-pail-metal-5-qt-pack-of-12?gclid=EAIaIQobChMI0-HvudSd6gIVhK7ICh00FwkhEAQYAiABEgJ3BfD_BwE" TargetMode="External"/><Relationship Id="rId11" Type="http://schemas.openxmlformats.org/officeDocument/2006/relationships/hyperlink" Target="https://www.crowcanyon.org/index.php/stratigraphicdating" TargetMode="External"/><Relationship Id="rId5" Type="http://schemas.openxmlformats.org/officeDocument/2006/relationships/hyperlink" Target="https://www.houzz.com/products/ames-16-gauge-steel-square-shovel-with-fiberglass-handle-prvw-vr~54113874" TargetMode="External"/><Relationship Id="rId10" Type="http://schemas.openxmlformats.org/officeDocument/2006/relationships/hyperlink" Target="https://www.switchbacktravel.com/best-dslr-cameras" TargetMode="External"/><Relationship Id="rId4" Type="http://schemas.openxmlformats.org/officeDocument/2006/relationships/hyperlink" Target="https://www.gettyimages.com/photos/folded-map?mediatype=photography&amp;phrase=folded%20map&amp;sort=mostpopular" TargetMode="External"/><Relationship Id="rId9" Type="http://schemas.openxmlformats.org/officeDocument/2006/relationships/hyperlink" Target="https://www.suunto.com/en-us/Products/Compasses/Suunto-Clipper/Suunto-Clipper-LB-NH-Compass/"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business-standard.com/article/technology/has-the-print-book-trumped-digital-beware-of-glib-conclusions-117051000336_1.html" TargetMode="External"/><Relationship Id="rId2" Type="http://schemas.openxmlformats.org/officeDocument/2006/relationships/hyperlink" Target="https://www.kshb.com/news/local-news/adopt-a-letter-to-santa-through-usps" TargetMode="External"/><Relationship Id="rId1" Type="http://schemas.openxmlformats.org/officeDocument/2006/relationships/slideLayout" Target="../slideLayouts/slideLayout6.xml"/><Relationship Id="rId5" Type="http://schemas.openxmlformats.org/officeDocument/2006/relationships/hyperlink" Target="https://www.fs.usda.gov/Internet/FSE_DOCUMENTS/stelprdb5360668.pdf" TargetMode="External"/><Relationship Id="rId4" Type="http://schemas.openxmlformats.org/officeDocument/2006/relationships/hyperlink" Target="https://brainly.in/question/379788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9.jp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13.jp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8FFC8-6C93-439A-96A1-A153D762B454}"/>
              </a:ext>
            </a:extLst>
          </p:cNvPr>
          <p:cNvSpPr>
            <a:spLocks noGrp="1"/>
          </p:cNvSpPr>
          <p:nvPr>
            <p:ph type="ctrTitle"/>
          </p:nvPr>
        </p:nvSpPr>
        <p:spPr>
          <a:xfrm>
            <a:off x="685800" y="533400"/>
            <a:ext cx="7772400" cy="2438400"/>
          </a:xfrm>
          <a:solidFill>
            <a:srgbClr val="FFCC66"/>
          </a:solidFill>
        </p:spPr>
        <p:txBody>
          <a:bodyPr>
            <a:normAutofit/>
          </a:bodyPr>
          <a:lstStyle/>
          <a:p>
            <a:r>
              <a:rPr lang="en-US" b="1" dirty="0">
                <a:solidFill>
                  <a:srgbClr val="C00000"/>
                </a:solidFill>
              </a:rPr>
              <a:t>UNCOVERING THE LIVES OF NATIVE AMERICANS THROUGH ARCHAEOLOGY</a:t>
            </a:r>
          </a:p>
        </p:txBody>
      </p:sp>
      <p:sp>
        <p:nvSpPr>
          <p:cNvPr id="3" name="Subtitle 2">
            <a:extLst>
              <a:ext uri="{FF2B5EF4-FFF2-40B4-BE49-F238E27FC236}">
                <a16:creationId xmlns:a16="http://schemas.microsoft.com/office/drawing/2014/main" id="{21CE4F5A-8727-4022-8558-F8FC358B28CD}"/>
              </a:ext>
            </a:extLst>
          </p:cNvPr>
          <p:cNvSpPr>
            <a:spLocks noGrp="1"/>
          </p:cNvSpPr>
          <p:nvPr>
            <p:ph type="subTitle" idx="1"/>
          </p:nvPr>
        </p:nvSpPr>
        <p:spPr>
          <a:xfrm>
            <a:off x="1371600" y="3429000"/>
            <a:ext cx="6400800" cy="2971800"/>
          </a:xfrm>
        </p:spPr>
        <p:txBody>
          <a:bodyPr/>
          <a:lstStyle/>
          <a:p>
            <a:r>
              <a:rPr lang="en-US" b="1" dirty="0">
                <a:solidFill>
                  <a:schemeClr val="tx1"/>
                </a:solidFill>
              </a:rPr>
              <a:t>What We Are Learning at </a:t>
            </a:r>
          </a:p>
          <a:p>
            <a:r>
              <a:rPr lang="en-US" b="1" dirty="0">
                <a:solidFill>
                  <a:schemeClr val="tx1"/>
                </a:solidFill>
              </a:rPr>
              <a:t>the William Trent House Museum</a:t>
            </a:r>
          </a:p>
          <a:p>
            <a:endParaRPr lang="en-US" b="1" dirty="0"/>
          </a:p>
          <a:p>
            <a:r>
              <a:rPr lang="en-US" b="1" dirty="0">
                <a:solidFill>
                  <a:schemeClr val="tx1"/>
                </a:solidFill>
              </a:rPr>
              <a:t>Shawn Carney – April 2020</a:t>
            </a:r>
          </a:p>
        </p:txBody>
      </p:sp>
    </p:spTree>
    <p:extLst>
      <p:ext uri="{BB962C8B-B14F-4D97-AF65-F5344CB8AC3E}">
        <p14:creationId xmlns:p14="http://schemas.microsoft.com/office/powerpoint/2010/main" val="4001324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sz="4000" b="1" dirty="0">
                <a:latin typeface="Times New Roman" panose="02020603050405020304" pitchFamily="18" charset="0"/>
                <a:cs typeface="Times New Roman" panose="02020603050405020304" pitchFamily="18" charset="0"/>
              </a:rPr>
              <a:t>Most artifacts are in pieces when found. Archaeologists try to put the pieces back together.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1561351"/>
            <a:ext cx="6448531" cy="41529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11437" y="1980076"/>
            <a:ext cx="2210299" cy="3315449"/>
          </a:xfrm>
          <a:prstGeom prst="rect">
            <a:avLst/>
          </a:prstGeom>
        </p:spPr>
      </p:pic>
      <p:sp>
        <p:nvSpPr>
          <p:cNvPr id="6" name="TextBox 5"/>
          <p:cNvSpPr txBox="1"/>
          <p:nvPr/>
        </p:nvSpPr>
        <p:spPr>
          <a:xfrm>
            <a:off x="545123" y="5857965"/>
            <a:ext cx="8077200" cy="40011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000" b="1" dirty="0">
                <a:solidFill>
                  <a:schemeClr val="tx1"/>
                </a:solidFill>
              </a:rPr>
              <a:t>It is called mending and it is like putting a puzzle back together.</a:t>
            </a:r>
          </a:p>
        </p:txBody>
      </p:sp>
    </p:spTree>
    <p:extLst>
      <p:ext uri="{BB962C8B-B14F-4D97-AF65-F5344CB8AC3E}">
        <p14:creationId xmlns:p14="http://schemas.microsoft.com/office/powerpoint/2010/main" val="3873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4000" dirty="0">
                <a:latin typeface="Times New Roman" panose="02020603050405020304" pitchFamily="18" charset="0"/>
                <a:cs typeface="Times New Roman" panose="02020603050405020304" pitchFamily="18" charset="0"/>
              </a:rPr>
              <a:t>What is an </a:t>
            </a:r>
            <a:r>
              <a:rPr lang="en-US" sz="4000" b="1" dirty="0">
                <a:latin typeface="Times New Roman" panose="02020603050405020304" pitchFamily="18" charset="0"/>
                <a:cs typeface="Times New Roman" panose="02020603050405020304" pitchFamily="18" charset="0"/>
              </a:rPr>
              <a:t>archaeologist?</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76400" y="990600"/>
            <a:ext cx="6030795" cy="4525963"/>
          </a:xfrm>
        </p:spPr>
      </p:pic>
      <p:sp>
        <p:nvSpPr>
          <p:cNvPr id="5" name="TextBox 4"/>
          <p:cNvSpPr txBox="1"/>
          <p:nvPr/>
        </p:nvSpPr>
        <p:spPr>
          <a:xfrm>
            <a:off x="1150034" y="5638800"/>
            <a:ext cx="7315200" cy="954107"/>
          </a:xfrm>
          <a:prstGeom prst="rect">
            <a:avLst/>
          </a:prstGeom>
          <a:noFill/>
        </p:spPr>
        <p:txBody>
          <a:bodyPr wrap="square" rtlCol="0">
            <a:spAutoFit/>
          </a:bodyPr>
          <a:lstStyle/>
          <a:p>
            <a:pPr algn="ctr"/>
            <a:r>
              <a:rPr lang="en-US" sz="2800" dirty="0"/>
              <a:t>An </a:t>
            </a:r>
            <a:r>
              <a:rPr lang="en-US" sz="2800" b="1" dirty="0"/>
              <a:t>archaeologist</a:t>
            </a:r>
            <a:r>
              <a:rPr lang="en-US" sz="2800" dirty="0"/>
              <a:t> studies how humans lived in the past through the </a:t>
            </a:r>
            <a:r>
              <a:rPr lang="en-US" sz="2800" b="1" dirty="0"/>
              <a:t>artifacts</a:t>
            </a:r>
            <a:r>
              <a:rPr lang="en-US" sz="2800" dirty="0"/>
              <a:t> they find. </a:t>
            </a: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700" y="1219200"/>
            <a:ext cx="3009900" cy="33507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139700" y="4742765"/>
            <a:ext cx="2971800"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b="1" dirty="0">
                <a:solidFill>
                  <a:schemeClr val="tx1"/>
                </a:solidFill>
              </a:rPr>
              <a:t>Archaeologists </a:t>
            </a:r>
            <a:r>
              <a:rPr lang="en-US" b="1" i="1" dirty="0">
                <a:solidFill>
                  <a:schemeClr val="tx1"/>
                </a:solidFill>
              </a:rPr>
              <a:t>excavating</a:t>
            </a:r>
            <a:r>
              <a:rPr lang="en-US" b="1" dirty="0">
                <a:solidFill>
                  <a:schemeClr val="tx1"/>
                </a:solidFill>
              </a:rPr>
              <a:t> at the Trent House</a:t>
            </a:r>
          </a:p>
        </p:txBody>
      </p:sp>
      <p:sp>
        <p:nvSpPr>
          <p:cNvPr id="8" name="TextBox 7"/>
          <p:cNvSpPr txBox="1"/>
          <p:nvPr/>
        </p:nvSpPr>
        <p:spPr>
          <a:xfrm>
            <a:off x="6019800" y="4724400"/>
            <a:ext cx="3009900"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b="1" dirty="0">
                <a:solidFill>
                  <a:schemeClr val="tx1"/>
                </a:solidFill>
              </a:rPr>
              <a:t>The work is done very carefully</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2543" y="1219200"/>
            <a:ext cx="2986313" cy="33745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8329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fade">
                                      <p:cBhvr>
                                        <p:cTn id="13" dur="500"/>
                                        <p:tgtEl>
                                          <p:spTgt spid="205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0162" y="1870635"/>
            <a:ext cx="2983728" cy="3978304"/>
          </a:xfrm>
          <a:prstGeom prst="rect">
            <a:avLst/>
          </a:prstGeom>
        </p:spPr>
      </p:pic>
      <p:sp>
        <p:nvSpPr>
          <p:cNvPr id="3" name="Title 2"/>
          <p:cNvSpPr>
            <a:spLocks noGrp="1"/>
          </p:cNvSpPr>
          <p:nvPr>
            <p:ph type="title"/>
          </p:nvPr>
        </p:nvSpPr>
        <p:spPr>
          <a:xfrm>
            <a:off x="457200" y="152400"/>
            <a:ext cx="8229600" cy="1143000"/>
          </a:xfrm>
        </p:spPr>
        <p:txBody>
          <a:bodyPr>
            <a:noAutofit/>
          </a:bodyPr>
          <a:lstStyle/>
          <a:p>
            <a:r>
              <a:rPr lang="en-US" sz="4000" b="1" dirty="0">
                <a:latin typeface="Times New Roman" panose="02020603050405020304" pitchFamily="18" charset="0"/>
                <a:cs typeface="Times New Roman" panose="02020603050405020304" pitchFamily="18" charset="0"/>
              </a:rPr>
              <a:t>Archaeologists</a:t>
            </a:r>
            <a:r>
              <a:rPr lang="en-US" sz="4000" dirty="0">
                <a:latin typeface="Times New Roman" panose="02020603050405020304" pitchFamily="18" charset="0"/>
                <a:cs typeface="Times New Roman" panose="02020603050405020304" pitchFamily="18" charset="0"/>
              </a:rPr>
              <a:t> are different from </a:t>
            </a:r>
            <a:r>
              <a:rPr lang="en-US" sz="4000" b="1" dirty="0">
                <a:latin typeface="Times New Roman" panose="02020603050405020304" pitchFamily="18" charset="0"/>
                <a:cs typeface="Times New Roman" panose="02020603050405020304" pitchFamily="18" charset="0"/>
              </a:rPr>
              <a:t>Paleontologists</a:t>
            </a:r>
          </a:p>
        </p:txBody>
      </p:sp>
      <p:pic>
        <p:nvPicPr>
          <p:cNvPr id="9" name="Content Placeholder 8"/>
          <p:cNvPicPr>
            <a:picLocks noGrp="1" noChangeAspect="1"/>
          </p:cNvPicPr>
          <p:nvPr>
            <p:ph sz="half" idx="4294967295"/>
          </p:nvPr>
        </p:nvPicPr>
        <p:blipFill>
          <a:blip r:embed="rId4">
            <a:extLst>
              <a:ext uri="{28A0092B-C50C-407E-A947-70E740481C1C}">
                <a14:useLocalDpi xmlns:a14="http://schemas.microsoft.com/office/drawing/2010/main" val="0"/>
              </a:ext>
            </a:extLst>
          </a:blip>
          <a:stretch>
            <a:fillRect/>
          </a:stretch>
        </p:blipFill>
        <p:spPr>
          <a:xfrm>
            <a:off x="768232" y="2415330"/>
            <a:ext cx="2362200" cy="1574800"/>
          </a:xfrm>
          <a:prstGeom prst="rect">
            <a:avLst/>
          </a:prstGeom>
          <a:ln>
            <a:noFill/>
          </a:ln>
          <a:effectLst>
            <a:softEdge rad="112500"/>
          </a:effectLst>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3600" y="4832621"/>
            <a:ext cx="2375838" cy="2025379"/>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6702916">
            <a:off x="458504" y="4122907"/>
            <a:ext cx="2670852" cy="2670852"/>
          </a:xfrm>
          <a:prstGeom prst="rect">
            <a:avLst/>
          </a:prstGeom>
        </p:spPr>
      </p:pic>
      <p:sp>
        <p:nvSpPr>
          <p:cNvPr id="16" name="TextBox 15"/>
          <p:cNvSpPr txBox="1"/>
          <p:nvPr/>
        </p:nvSpPr>
        <p:spPr>
          <a:xfrm>
            <a:off x="291905" y="1399667"/>
            <a:ext cx="4143064" cy="1015663"/>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000" b="1" i="1" dirty="0">
                <a:solidFill>
                  <a:schemeClr val="tx1"/>
                </a:solidFill>
              </a:rPr>
              <a:t>Archaeologists</a:t>
            </a:r>
            <a:r>
              <a:rPr lang="en-US" sz="2000" b="1" dirty="0">
                <a:solidFill>
                  <a:schemeClr val="tx1"/>
                </a:solidFill>
              </a:rPr>
              <a:t> look for </a:t>
            </a:r>
            <a:r>
              <a:rPr lang="en-US" sz="2000" b="1" i="1" dirty="0">
                <a:solidFill>
                  <a:schemeClr val="tx1"/>
                </a:solidFill>
              </a:rPr>
              <a:t>artifacts</a:t>
            </a:r>
            <a:r>
              <a:rPr lang="en-US" sz="2000" b="1" dirty="0">
                <a:solidFill>
                  <a:schemeClr val="tx1"/>
                </a:solidFill>
              </a:rPr>
              <a:t> – remains of human belongings</a:t>
            </a:r>
          </a:p>
          <a:p>
            <a:pPr algn="ctr"/>
            <a:endParaRPr lang="en-US" sz="2000" b="1" dirty="0">
              <a:solidFill>
                <a:schemeClr val="tx1"/>
              </a:solidFill>
            </a:endParaRPr>
          </a:p>
        </p:txBody>
      </p:sp>
      <p:sp>
        <p:nvSpPr>
          <p:cNvPr id="17" name="TextBox 16"/>
          <p:cNvSpPr txBox="1"/>
          <p:nvPr/>
        </p:nvSpPr>
        <p:spPr>
          <a:xfrm>
            <a:off x="4772226" y="1399667"/>
            <a:ext cx="4191000" cy="1015663"/>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000" b="1" i="1" dirty="0">
                <a:solidFill>
                  <a:schemeClr val="tx1"/>
                </a:solidFill>
              </a:rPr>
              <a:t>Paleontologists </a:t>
            </a:r>
            <a:r>
              <a:rPr lang="en-US" sz="2000" b="1" dirty="0">
                <a:solidFill>
                  <a:schemeClr val="tx1"/>
                </a:solidFill>
              </a:rPr>
              <a:t>look for </a:t>
            </a:r>
            <a:r>
              <a:rPr lang="en-US" sz="2000" b="1" i="1" dirty="0">
                <a:solidFill>
                  <a:schemeClr val="tx1"/>
                </a:solidFill>
              </a:rPr>
              <a:t>fossils</a:t>
            </a:r>
            <a:r>
              <a:rPr lang="en-US" sz="2000" b="1" dirty="0">
                <a:solidFill>
                  <a:schemeClr val="tx1"/>
                </a:solidFill>
              </a:rPr>
              <a:t> – remains of dinosaurs and extinct animals</a:t>
            </a:r>
          </a:p>
        </p:txBody>
      </p:sp>
    </p:spTree>
    <p:extLst>
      <p:ext uri="{BB962C8B-B14F-4D97-AF65-F5344CB8AC3E}">
        <p14:creationId xmlns:p14="http://schemas.microsoft.com/office/powerpoint/2010/main" val="211830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latin typeface="Times New Roman" panose="02020603050405020304" pitchFamily="18" charset="0"/>
                <a:cs typeface="Times New Roman" panose="02020603050405020304" pitchFamily="18" charset="0"/>
              </a:rPr>
              <a:t>Archaeologists</a:t>
            </a:r>
            <a:r>
              <a:rPr lang="en-US" sz="4000" dirty="0">
                <a:latin typeface="Times New Roman" panose="02020603050405020304" pitchFamily="18" charset="0"/>
                <a:cs typeface="Times New Roman" panose="02020603050405020304" pitchFamily="18" charset="0"/>
              </a:rPr>
              <a:t> are also different from </a:t>
            </a:r>
            <a:r>
              <a:rPr lang="en-US" sz="4000" b="1" dirty="0">
                <a:latin typeface="Times New Roman" panose="02020603050405020304" pitchFamily="18" charset="0"/>
                <a:cs typeface="Times New Roman" panose="02020603050405020304" pitchFamily="18" charset="0"/>
              </a:rPr>
              <a:t>Historians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583238"/>
            <a:ext cx="3828451" cy="28363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p:cNvSpPr txBox="1"/>
          <p:nvPr/>
        </p:nvSpPr>
        <p:spPr>
          <a:xfrm>
            <a:off x="5181601" y="4572000"/>
            <a:ext cx="3899878" cy="707886"/>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2000" b="1" dirty="0"/>
              <a:t>Historians study the past through written documents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583238"/>
            <a:ext cx="4038601" cy="28511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228600" y="4633555"/>
            <a:ext cx="4038601" cy="64633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b="1" dirty="0"/>
              <a:t>Archaeologists study the past through the artifacts they find</a:t>
            </a:r>
          </a:p>
        </p:txBody>
      </p:sp>
      <p:sp>
        <p:nvSpPr>
          <p:cNvPr id="9" name="TextBox 8"/>
          <p:cNvSpPr txBox="1"/>
          <p:nvPr/>
        </p:nvSpPr>
        <p:spPr>
          <a:xfrm>
            <a:off x="228600" y="5562600"/>
            <a:ext cx="8705251" cy="830997"/>
          </a:xfrm>
          <a:prstGeom prst="rect">
            <a:avLst/>
          </a:prstGeom>
          <a:noFill/>
        </p:spPr>
        <p:txBody>
          <a:bodyPr wrap="square" rtlCol="0">
            <a:spAutoFit/>
          </a:bodyPr>
          <a:lstStyle/>
          <a:p>
            <a:pPr algn="ctr"/>
            <a:r>
              <a:rPr lang="en-US" sz="2400" dirty="0"/>
              <a:t>Since the Trent house is both an </a:t>
            </a:r>
            <a:r>
              <a:rPr lang="en-US" sz="2400" b="1" dirty="0"/>
              <a:t>archaeological site </a:t>
            </a:r>
            <a:r>
              <a:rPr lang="en-US" sz="2400" dirty="0"/>
              <a:t>and a </a:t>
            </a:r>
            <a:r>
              <a:rPr lang="en-US" sz="2400" b="1" dirty="0"/>
              <a:t>historic site</a:t>
            </a:r>
            <a:r>
              <a:rPr lang="en-US" sz="2400" dirty="0"/>
              <a:t>, both </a:t>
            </a:r>
            <a:r>
              <a:rPr lang="en-US" sz="2400" b="1" dirty="0"/>
              <a:t>archaeologists</a:t>
            </a:r>
            <a:r>
              <a:rPr lang="en-US" sz="2400" dirty="0"/>
              <a:t> and </a:t>
            </a:r>
            <a:r>
              <a:rPr lang="en-US" sz="2400" b="1" dirty="0"/>
              <a:t>historians </a:t>
            </a:r>
            <a:r>
              <a:rPr lang="en-US" sz="2400" dirty="0"/>
              <a:t>have studied it.</a:t>
            </a:r>
          </a:p>
        </p:txBody>
      </p:sp>
    </p:spTree>
    <p:extLst>
      <p:ext uri="{BB962C8B-B14F-4D97-AF65-F5344CB8AC3E}">
        <p14:creationId xmlns:p14="http://schemas.microsoft.com/office/powerpoint/2010/main" val="236071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1365" y="767973"/>
            <a:ext cx="1807613" cy="20658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6350" y="-228600"/>
            <a:ext cx="8902804" cy="1143000"/>
          </a:xfrm>
        </p:spPr>
        <p:txBody>
          <a:bodyPr>
            <a:normAutofit fontScale="90000"/>
          </a:bodyPr>
          <a:lstStyle/>
          <a:p>
            <a:r>
              <a:rPr lang="en-US" sz="4000" dirty="0">
                <a:latin typeface="Times New Roman" panose="02020603050405020304" pitchFamily="18" charset="0"/>
                <a:cs typeface="Times New Roman" panose="02020603050405020304" pitchFamily="18" charset="0"/>
              </a:rPr>
              <a:t>What do </a:t>
            </a:r>
            <a:r>
              <a:rPr lang="en-US" sz="4000" b="1" dirty="0">
                <a:latin typeface="Times New Roman" panose="02020603050405020304" pitchFamily="18" charset="0"/>
                <a:cs typeface="Times New Roman" panose="02020603050405020304" pitchFamily="18" charset="0"/>
              </a:rPr>
              <a:t>archaeologists</a:t>
            </a:r>
            <a:r>
              <a:rPr lang="en-US" sz="4000" dirty="0">
                <a:latin typeface="Times New Roman" panose="02020603050405020304" pitchFamily="18" charset="0"/>
                <a:cs typeface="Times New Roman" panose="02020603050405020304" pitchFamily="18" charset="0"/>
              </a:rPr>
              <a:t> use to find </a:t>
            </a:r>
            <a:r>
              <a:rPr lang="en-US" sz="4000" b="1" dirty="0">
                <a:latin typeface="Times New Roman" panose="02020603050405020304" pitchFamily="18" charset="0"/>
                <a:cs typeface="Times New Roman" panose="02020603050405020304" pitchFamily="18" charset="0"/>
              </a:rPr>
              <a:t>artifacts</a:t>
            </a:r>
            <a:r>
              <a:rPr lang="en-US" sz="4000" dirty="0">
                <a:latin typeface="Times New Roman" panose="02020603050405020304" pitchFamily="18" charset="0"/>
                <a:cs typeface="Times New Roman" panose="02020603050405020304" pitchFamily="18" charset="0"/>
              </a:rPr>
              <a:t> ?</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7883" y="3866930"/>
            <a:ext cx="2289377" cy="2289377"/>
          </a:xfrm>
          <a:prstGeom prst="rect">
            <a:avLst/>
          </a:prstGeom>
          <a:ln>
            <a:noFill/>
          </a:ln>
          <a:effectLst>
            <a:softEdge rad="112500"/>
          </a:effectLst>
        </p:spPr>
      </p:pic>
      <p:sp>
        <p:nvSpPr>
          <p:cNvPr id="9" name="TextBox 8"/>
          <p:cNvSpPr txBox="1"/>
          <p:nvPr/>
        </p:nvSpPr>
        <p:spPr>
          <a:xfrm>
            <a:off x="6831486" y="2855224"/>
            <a:ext cx="2133600"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b="1" dirty="0">
                <a:solidFill>
                  <a:schemeClr val="tx1"/>
                </a:solidFill>
              </a:rPr>
              <a:t>Shovel and bucket for digging</a:t>
            </a:r>
          </a:p>
        </p:txBody>
      </p:sp>
      <p:sp>
        <p:nvSpPr>
          <p:cNvPr id="10" name="TextBox 9"/>
          <p:cNvSpPr txBox="1"/>
          <p:nvPr/>
        </p:nvSpPr>
        <p:spPr>
          <a:xfrm>
            <a:off x="6417491" y="6200717"/>
            <a:ext cx="2550160"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b="1" dirty="0">
                <a:solidFill>
                  <a:schemeClr val="tx1"/>
                </a:solidFill>
              </a:rPr>
              <a:t>Screen for sifting soil</a:t>
            </a:r>
          </a:p>
        </p:txBody>
      </p:sp>
      <p:sp>
        <p:nvSpPr>
          <p:cNvPr id="11" name="TextBox 10"/>
          <p:cNvSpPr txBox="1"/>
          <p:nvPr/>
        </p:nvSpPr>
        <p:spPr>
          <a:xfrm>
            <a:off x="313657" y="5923718"/>
            <a:ext cx="2362200"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b="1" dirty="0">
                <a:solidFill>
                  <a:schemeClr val="tx1"/>
                </a:solidFill>
              </a:rPr>
              <a:t>Trowels for scraping the soil</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11625">
            <a:off x="411350" y="616969"/>
            <a:ext cx="1741343" cy="2237354"/>
          </a:xfrm>
          <a:prstGeom prst="rect">
            <a:avLst/>
          </a:prstGeom>
          <a:ln>
            <a:noFill/>
          </a:ln>
          <a:effectLst>
            <a:softEdge rad="112500"/>
          </a:effectLst>
        </p:spPr>
      </p:pic>
      <p:sp>
        <p:nvSpPr>
          <p:cNvPr id="3" name="TextBox 2"/>
          <p:cNvSpPr txBox="1"/>
          <p:nvPr/>
        </p:nvSpPr>
        <p:spPr>
          <a:xfrm>
            <a:off x="346482" y="2833816"/>
            <a:ext cx="1854200"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b="1" dirty="0">
                <a:solidFill>
                  <a:schemeClr val="tx1"/>
                </a:solidFill>
              </a:rPr>
              <a:t>Maps for finding sites</a:t>
            </a:r>
          </a:p>
        </p:txBody>
      </p:sp>
      <p:pic>
        <p:nvPicPr>
          <p:cNvPr id="21" name="Picture 20">
            <a:extLst>
              <a:ext uri="{FF2B5EF4-FFF2-40B4-BE49-F238E27FC236}">
                <a16:creationId xmlns:a16="http://schemas.microsoft.com/office/drawing/2014/main" id="{0AE76172-ECFB-43A5-B45A-043B68DC7FA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48627" y="3754647"/>
            <a:ext cx="2949460" cy="1973988"/>
          </a:xfrm>
          <a:prstGeom prst="rect">
            <a:avLst/>
          </a:prstGeom>
        </p:spPr>
      </p:pic>
      <p:sp>
        <p:nvSpPr>
          <p:cNvPr id="14" name="TextBox 13"/>
          <p:cNvSpPr txBox="1"/>
          <p:nvPr/>
        </p:nvSpPr>
        <p:spPr>
          <a:xfrm>
            <a:off x="3372477" y="5646719"/>
            <a:ext cx="2466383" cy="92333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b="1" dirty="0">
                <a:solidFill>
                  <a:schemeClr val="tx1"/>
                </a:solidFill>
              </a:rPr>
              <a:t>Paint Brush for brushing soil from artifacts</a:t>
            </a: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350" y="3866930"/>
            <a:ext cx="2917789" cy="1961439"/>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66859" y="762418"/>
            <a:ext cx="1612295" cy="1499935"/>
          </a:xfrm>
          <a:prstGeom prst="rect">
            <a:avLst/>
          </a:prstGeom>
        </p:spPr>
      </p:pic>
      <p:sp>
        <p:nvSpPr>
          <p:cNvPr id="19" name="TextBox 18"/>
          <p:cNvSpPr txBox="1"/>
          <p:nvPr/>
        </p:nvSpPr>
        <p:spPr>
          <a:xfrm>
            <a:off x="3318165" y="2692565"/>
            <a:ext cx="2743200" cy="923330"/>
          </a:xfrm>
          <a:prstGeom prst="rect">
            <a:avLst/>
          </a:prstGeom>
          <a:solidFill>
            <a:srgbClr val="92D050"/>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b="1" dirty="0">
                <a:solidFill>
                  <a:schemeClr val="tx1"/>
                </a:solidFill>
              </a:rPr>
              <a:t>Measuring tape for measuring how deep you are digging</a:t>
            </a:r>
          </a:p>
        </p:txBody>
      </p:sp>
      <p:pic>
        <p:nvPicPr>
          <p:cNvPr id="15" name="Picture 14">
            <a:extLst>
              <a:ext uri="{FF2B5EF4-FFF2-40B4-BE49-F238E27FC236}">
                <a16:creationId xmlns:a16="http://schemas.microsoft.com/office/drawing/2014/main" id="{3B15860B-3FAD-4B5D-91DC-F58165357CD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94139" y="668059"/>
            <a:ext cx="2949460" cy="1883353"/>
          </a:xfrm>
          <a:prstGeom prst="rect">
            <a:avLst/>
          </a:prstGeom>
        </p:spPr>
      </p:pic>
    </p:spTree>
    <p:extLst>
      <p:ext uri="{BB962C8B-B14F-4D97-AF65-F5344CB8AC3E}">
        <p14:creationId xmlns:p14="http://schemas.microsoft.com/office/powerpoint/2010/main" val="201213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3" grpId="0" animBg="1"/>
      <p:bldP spid="14"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783" y="3644205"/>
            <a:ext cx="2533000" cy="2533000"/>
          </a:xfrm>
          <a:prstGeom prst="rect">
            <a:avLst/>
          </a:prstGeom>
          <a:ln>
            <a:noFill/>
          </a:ln>
          <a:effectLst>
            <a:softEdge rad="112500"/>
          </a:effectLst>
        </p:spPr>
      </p:pic>
      <p:pic>
        <p:nvPicPr>
          <p:cNvPr id="3" name="Picture 2" descr="A picture containing cat, white, shirt, person&#10;&#10;Description automatically generated">
            <a:extLst>
              <a:ext uri="{FF2B5EF4-FFF2-40B4-BE49-F238E27FC236}">
                <a16:creationId xmlns:a16="http://schemas.microsoft.com/office/drawing/2014/main" id="{CFA446CE-4404-4296-896B-A949EF5059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1050" y="505539"/>
            <a:ext cx="2638542" cy="2533000"/>
          </a:xfrm>
          <a:prstGeom prst="rect">
            <a:avLst/>
          </a:prstGeom>
        </p:spPr>
      </p:pic>
      <p:sp>
        <p:nvSpPr>
          <p:cNvPr id="4" name="Title 3"/>
          <p:cNvSpPr>
            <a:spLocks noGrp="1"/>
          </p:cNvSpPr>
          <p:nvPr>
            <p:ph type="title"/>
          </p:nvPr>
        </p:nvSpPr>
        <p:spPr>
          <a:xfrm>
            <a:off x="460012" y="-129380"/>
            <a:ext cx="8229600" cy="1020762"/>
          </a:xfrm>
        </p:spPr>
        <p:txBody>
          <a:bodyPr>
            <a:normAutofit fontScale="90000"/>
          </a:bodyPr>
          <a:lstStyle/>
          <a:p>
            <a:r>
              <a:rPr lang="en-US" sz="4000" dirty="0">
                <a:latin typeface="Times New Roman" panose="02020603050405020304" pitchFamily="18" charset="0"/>
                <a:cs typeface="Times New Roman" panose="02020603050405020304" pitchFamily="18" charset="0"/>
              </a:rPr>
              <a:t>What kind of tools do </a:t>
            </a:r>
            <a:r>
              <a:rPr lang="en-US" sz="4000" b="1" dirty="0">
                <a:latin typeface="Times New Roman" panose="02020603050405020304" pitchFamily="18" charset="0"/>
                <a:cs typeface="Times New Roman" panose="02020603050405020304" pitchFamily="18" charset="0"/>
              </a:rPr>
              <a:t>archaeologists </a:t>
            </a:r>
            <a:r>
              <a:rPr lang="en-US" sz="4000" dirty="0">
                <a:latin typeface="Times New Roman" panose="02020603050405020304" pitchFamily="18" charset="0"/>
                <a:cs typeface="Times New Roman" panose="02020603050405020304" pitchFamily="18" charset="0"/>
              </a:rPr>
              <a:t>use?</a:t>
            </a:r>
          </a:p>
        </p:txBody>
      </p:sp>
      <p:sp>
        <p:nvSpPr>
          <p:cNvPr id="14" name="TextBox 13"/>
          <p:cNvSpPr txBox="1"/>
          <p:nvPr/>
        </p:nvSpPr>
        <p:spPr>
          <a:xfrm>
            <a:off x="6476998" y="2723628"/>
            <a:ext cx="2503773"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b="1" dirty="0"/>
              <a:t>Notebook and pencil for taking notes</a:t>
            </a:r>
          </a:p>
        </p:txBody>
      </p:sp>
      <p:pic>
        <p:nvPicPr>
          <p:cNvPr id="13" name="Picture 12" descr="A screen shot of a computer&#10;&#10;Description automatically generated">
            <a:extLst>
              <a:ext uri="{FF2B5EF4-FFF2-40B4-BE49-F238E27FC236}">
                <a16:creationId xmlns:a16="http://schemas.microsoft.com/office/drawing/2014/main" id="{9429AFB6-81E6-40CF-A1EA-85C7EBD579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7923" y="3661805"/>
            <a:ext cx="2533001" cy="2442829"/>
          </a:xfrm>
          <a:prstGeom prst="rect">
            <a:avLst/>
          </a:prstGeom>
        </p:spPr>
      </p:pic>
      <p:sp>
        <p:nvSpPr>
          <p:cNvPr id="15" name="TextBox 14"/>
          <p:cNvSpPr txBox="1"/>
          <p:nvPr/>
        </p:nvSpPr>
        <p:spPr>
          <a:xfrm>
            <a:off x="680351" y="6104635"/>
            <a:ext cx="3396537"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b="1" dirty="0"/>
              <a:t>Camera for taking pictures of the site and excavation</a:t>
            </a:r>
          </a:p>
        </p:txBody>
      </p:sp>
      <p:sp>
        <p:nvSpPr>
          <p:cNvPr id="16" name="TextBox 15"/>
          <p:cNvSpPr txBox="1"/>
          <p:nvPr/>
        </p:nvSpPr>
        <p:spPr>
          <a:xfrm>
            <a:off x="3359782" y="2763548"/>
            <a:ext cx="2244436"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b="1" dirty="0"/>
              <a:t>Plastic bags for bagging artifacts</a:t>
            </a:r>
          </a:p>
        </p:txBody>
      </p:sp>
      <p:sp>
        <p:nvSpPr>
          <p:cNvPr id="19" name="TextBox 18"/>
          <p:cNvSpPr txBox="1"/>
          <p:nvPr/>
        </p:nvSpPr>
        <p:spPr>
          <a:xfrm>
            <a:off x="5604218" y="6104634"/>
            <a:ext cx="3158782"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b="1" dirty="0"/>
              <a:t>Computer for cataloging artifacts</a:t>
            </a: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0383" y="876738"/>
            <a:ext cx="1817268" cy="1817268"/>
          </a:xfrm>
          <a:prstGeom prst="rect">
            <a:avLst/>
          </a:prstGeom>
          <a:ln>
            <a:noFill/>
          </a:ln>
          <a:effectLst>
            <a:softEdge rad="112500"/>
          </a:effectLst>
        </p:spPr>
      </p:pic>
      <p:sp>
        <p:nvSpPr>
          <p:cNvPr id="20" name="TextBox 19"/>
          <p:cNvSpPr txBox="1"/>
          <p:nvPr/>
        </p:nvSpPr>
        <p:spPr>
          <a:xfrm>
            <a:off x="561352" y="2723628"/>
            <a:ext cx="1855331" cy="646331"/>
          </a:xfrm>
          <a:prstGeom prst="rect">
            <a:avLst/>
          </a:prstGeom>
          <a:solidFill>
            <a:srgbClr val="00B0F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b="1" dirty="0">
                <a:solidFill>
                  <a:schemeClr val="bg1"/>
                </a:solidFill>
              </a:rPr>
              <a:t>Compass for finding  sites </a:t>
            </a:r>
          </a:p>
        </p:txBody>
      </p:sp>
      <p:pic>
        <p:nvPicPr>
          <p:cNvPr id="22" name="Picture 21" descr="A pencil and paper&#10;&#10;Description automatically generated">
            <a:extLst>
              <a:ext uri="{FF2B5EF4-FFF2-40B4-BE49-F238E27FC236}">
                <a16:creationId xmlns:a16="http://schemas.microsoft.com/office/drawing/2014/main" id="{F82DBCE4-4557-4AF6-8347-3DC80B09F80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6998" y="934473"/>
            <a:ext cx="2627306" cy="1746064"/>
          </a:xfrm>
          <a:prstGeom prst="rect">
            <a:avLst/>
          </a:prstGeom>
        </p:spPr>
      </p:pic>
    </p:spTree>
    <p:extLst>
      <p:ext uri="{BB962C8B-B14F-4D97-AF65-F5344CB8AC3E}">
        <p14:creationId xmlns:p14="http://schemas.microsoft.com/office/powerpoint/2010/main" val="180908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sz="4000" dirty="0">
                <a:latin typeface="Times New Roman" panose="02020603050405020304" pitchFamily="18" charset="0"/>
                <a:cs typeface="Times New Roman" panose="02020603050405020304" pitchFamily="18" charset="0"/>
              </a:rPr>
              <a:t>Archaeologists look for </a:t>
            </a:r>
            <a:r>
              <a:rPr lang="en-US" sz="4000" b="1" dirty="0">
                <a:latin typeface="Times New Roman" panose="02020603050405020304" pitchFamily="18" charset="0"/>
                <a:cs typeface="Times New Roman" panose="02020603050405020304" pitchFamily="18" charset="0"/>
              </a:rPr>
              <a:t>sites.</a:t>
            </a:r>
            <a:br>
              <a:rPr lang="en-US" sz="4000" b="1"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What are </a:t>
            </a:r>
            <a:r>
              <a:rPr lang="en-US" sz="4000" b="1" dirty="0">
                <a:latin typeface="Times New Roman" panose="02020603050405020304" pitchFamily="18" charset="0"/>
                <a:cs typeface="Times New Roman" panose="02020603050405020304" pitchFamily="18" charset="0"/>
              </a:rPr>
              <a:t>sites?</a:t>
            </a: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62200" y="1360972"/>
            <a:ext cx="4419600" cy="3896828"/>
          </a:xfrm>
        </p:spPr>
      </p:pic>
      <p:sp>
        <p:nvSpPr>
          <p:cNvPr id="4" name="TextBox 3"/>
          <p:cNvSpPr txBox="1"/>
          <p:nvPr/>
        </p:nvSpPr>
        <p:spPr>
          <a:xfrm>
            <a:off x="533400" y="6068107"/>
            <a:ext cx="8001000" cy="369332"/>
          </a:xfrm>
          <a:prstGeom prst="rect">
            <a:avLst/>
          </a:prstGeom>
          <a:noFill/>
        </p:spPr>
        <p:txBody>
          <a:bodyPr wrap="square" rtlCol="0">
            <a:spAutoFit/>
          </a:bodyPr>
          <a:lstStyle/>
          <a:p>
            <a:endParaRPr lang="en-US" dirty="0"/>
          </a:p>
        </p:txBody>
      </p:sp>
      <p:sp>
        <p:nvSpPr>
          <p:cNvPr id="5" name="TextBox 4"/>
          <p:cNvSpPr txBox="1"/>
          <p:nvPr/>
        </p:nvSpPr>
        <p:spPr>
          <a:xfrm>
            <a:off x="533400" y="5486400"/>
            <a:ext cx="8153400" cy="1200329"/>
          </a:xfrm>
          <a:prstGeom prst="rect">
            <a:avLst/>
          </a:prstGeom>
          <a:noFill/>
        </p:spPr>
        <p:txBody>
          <a:bodyPr wrap="square" rtlCol="0">
            <a:spAutoFit/>
          </a:bodyPr>
          <a:lstStyle/>
          <a:p>
            <a:pPr algn="ctr"/>
            <a:r>
              <a:rPr lang="en-US" sz="2400" b="1" dirty="0"/>
              <a:t>Sites</a:t>
            </a:r>
            <a:r>
              <a:rPr lang="en-US" sz="2400" dirty="0"/>
              <a:t> are places where humans once lived that contain </a:t>
            </a:r>
            <a:r>
              <a:rPr lang="en-US" sz="2400" b="1" dirty="0"/>
              <a:t>artifacts</a:t>
            </a:r>
            <a:r>
              <a:rPr lang="en-US" sz="2400" dirty="0"/>
              <a:t>.</a:t>
            </a:r>
          </a:p>
          <a:p>
            <a:pPr algn="ctr"/>
            <a:r>
              <a:rPr lang="en-US" sz="2400" dirty="0"/>
              <a:t>The Trent House is an </a:t>
            </a:r>
            <a:r>
              <a:rPr lang="en-US" sz="2400" b="1" dirty="0"/>
              <a:t>archaeological site</a:t>
            </a:r>
            <a:r>
              <a:rPr lang="en-US" sz="2400" dirty="0"/>
              <a:t>.</a:t>
            </a:r>
          </a:p>
          <a:p>
            <a:pPr algn="ctr"/>
            <a:r>
              <a:rPr lang="en-US" sz="2400" dirty="0"/>
              <a:t>Many </a:t>
            </a:r>
            <a:r>
              <a:rPr lang="en-US" sz="2400" b="1" dirty="0"/>
              <a:t>artifacts</a:t>
            </a:r>
            <a:r>
              <a:rPr lang="en-US" sz="2400" dirty="0"/>
              <a:t> have been found at the Trent House.</a:t>
            </a:r>
          </a:p>
        </p:txBody>
      </p:sp>
      <p:sp>
        <p:nvSpPr>
          <p:cNvPr id="8" name="TextBox 7"/>
          <p:cNvSpPr txBox="1"/>
          <p:nvPr/>
        </p:nvSpPr>
        <p:spPr>
          <a:xfrm>
            <a:off x="609600" y="2057400"/>
            <a:ext cx="1524000" cy="369332"/>
          </a:xfrm>
          <a:prstGeom prst="rect">
            <a:avLst/>
          </a:prstGeom>
          <a:noFill/>
        </p:spPr>
        <p:txBody>
          <a:bodyPr wrap="square" rtlCol="0">
            <a:spAutoFit/>
          </a:bodyPr>
          <a:lstStyle/>
          <a:p>
            <a:pPr algn="ctr"/>
            <a:r>
              <a:rPr lang="en-US" dirty="0"/>
              <a:t> </a:t>
            </a:r>
          </a:p>
        </p:txBody>
      </p:sp>
      <p:sp>
        <p:nvSpPr>
          <p:cNvPr id="14" name="TextBox 13"/>
          <p:cNvSpPr txBox="1"/>
          <p:nvPr/>
        </p:nvSpPr>
        <p:spPr>
          <a:xfrm>
            <a:off x="22274" y="1600200"/>
            <a:ext cx="3429000"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b="1" dirty="0"/>
              <a:t>Sites can be </a:t>
            </a:r>
            <a:r>
              <a:rPr lang="en-US" sz="2400" b="1" i="1" dirty="0"/>
              <a:t>prehistoric </a:t>
            </a:r>
            <a:r>
              <a:rPr lang="en-US" sz="2400" b="1" dirty="0"/>
              <a:t>– before written history</a:t>
            </a:r>
          </a:p>
        </p:txBody>
      </p:sp>
      <p:sp>
        <p:nvSpPr>
          <p:cNvPr id="15" name="TextBox 14"/>
          <p:cNvSpPr txBox="1"/>
          <p:nvPr/>
        </p:nvSpPr>
        <p:spPr>
          <a:xfrm>
            <a:off x="5715000" y="1638772"/>
            <a:ext cx="3429000"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b="1" dirty="0"/>
              <a:t>Or they can be </a:t>
            </a:r>
            <a:r>
              <a:rPr lang="en-US" sz="2400" b="1" i="1" dirty="0"/>
              <a:t>historic</a:t>
            </a:r>
            <a:r>
              <a:rPr lang="en-US" sz="2400" b="1" dirty="0"/>
              <a:t> – with a written history</a:t>
            </a:r>
          </a:p>
        </p:txBody>
      </p:sp>
      <p:sp>
        <p:nvSpPr>
          <p:cNvPr id="17" name="TextBox 16"/>
          <p:cNvSpPr txBox="1"/>
          <p:nvPr/>
        </p:nvSpPr>
        <p:spPr>
          <a:xfrm>
            <a:off x="22274" y="4666031"/>
            <a:ext cx="9144000"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b="1" dirty="0"/>
              <a:t>The Trent House site is both a </a:t>
            </a:r>
            <a:r>
              <a:rPr lang="en-US" sz="2400" b="1" i="1" dirty="0"/>
              <a:t>prehistoric</a:t>
            </a:r>
            <a:r>
              <a:rPr lang="en-US" sz="2400" b="1" dirty="0"/>
              <a:t> </a:t>
            </a:r>
          </a:p>
          <a:p>
            <a:pPr algn="ctr"/>
            <a:r>
              <a:rPr lang="en-US" sz="2400" b="1" dirty="0"/>
              <a:t>and a </a:t>
            </a:r>
            <a:r>
              <a:rPr lang="en-US" sz="2400" b="1" i="1" dirty="0"/>
              <a:t>historic</a:t>
            </a:r>
            <a:r>
              <a:rPr lang="en-US" sz="2400" b="1" dirty="0"/>
              <a:t> site. People have lived there for thousands of years.</a:t>
            </a:r>
          </a:p>
        </p:txBody>
      </p:sp>
    </p:spTree>
    <p:extLst>
      <p:ext uri="{BB962C8B-B14F-4D97-AF65-F5344CB8AC3E}">
        <p14:creationId xmlns:p14="http://schemas.microsoft.com/office/powerpoint/2010/main" val="59607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4000" dirty="0">
                <a:latin typeface="Times New Roman" panose="02020603050405020304" pitchFamily="18" charset="0"/>
                <a:cs typeface="Times New Roman" panose="02020603050405020304" pitchFamily="18" charset="0"/>
              </a:rPr>
              <a:t>How can </a:t>
            </a:r>
            <a:r>
              <a:rPr lang="en-US" sz="4000" b="1" dirty="0">
                <a:latin typeface="Times New Roman" panose="02020603050405020304" pitchFamily="18" charset="0"/>
                <a:cs typeface="Times New Roman" panose="02020603050405020304" pitchFamily="18" charset="0"/>
              </a:rPr>
              <a:t>archaeologists</a:t>
            </a:r>
            <a:r>
              <a:rPr lang="en-US" sz="4000" dirty="0">
                <a:latin typeface="Times New Roman" panose="02020603050405020304" pitchFamily="18" charset="0"/>
                <a:cs typeface="Times New Roman" panose="02020603050405020304" pitchFamily="18" charset="0"/>
              </a:rPr>
              <a:t> tell how old an artifact is?</a:t>
            </a:r>
          </a:p>
        </p:txBody>
      </p:sp>
      <p:sp>
        <p:nvSpPr>
          <p:cNvPr id="3" name="TextBox 2"/>
          <p:cNvSpPr txBox="1"/>
          <p:nvPr/>
        </p:nvSpPr>
        <p:spPr>
          <a:xfrm>
            <a:off x="298352" y="5657671"/>
            <a:ext cx="8610600" cy="1200329"/>
          </a:xfrm>
          <a:prstGeom prst="rect">
            <a:avLst/>
          </a:prstGeom>
          <a:noFill/>
        </p:spPr>
        <p:txBody>
          <a:bodyPr wrap="square" rtlCol="0">
            <a:spAutoFit/>
          </a:bodyPr>
          <a:lstStyle/>
          <a:p>
            <a:pPr algn="ctr"/>
            <a:r>
              <a:rPr lang="en-US" sz="2400" dirty="0"/>
              <a:t>Generally speaking, the deeper you find something in the ground, the older it is. Notice how the modern artifacts are at the top and the Native American artifacts are at the bottom.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476" y="1185962"/>
            <a:ext cx="7262351" cy="4599489"/>
          </a:xfrm>
          <a:prstGeom prst="rect">
            <a:avLst/>
          </a:prstGeom>
        </p:spPr>
      </p:pic>
    </p:spTree>
    <p:extLst>
      <p:ext uri="{BB962C8B-B14F-4D97-AF65-F5344CB8AC3E}">
        <p14:creationId xmlns:p14="http://schemas.microsoft.com/office/powerpoint/2010/main" val="356326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752600"/>
            <a:ext cx="8807064" cy="4198034"/>
          </a:xfrm>
          <a:prstGeom prst="rect">
            <a:avLst/>
          </a:prstGeom>
        </p:spPr>
      </p:pic>
      <p:sp>
        <p:nvSpPr>
          <p:cNvPr id="2" name="Title 1"/>
          <p:cNvSpPr>
            <a:spLocks noGrp="1"/>
          </p:cNvSpPr>
          <p:nvPr>
            <p:ph type="title"/>
          </p:nvPr>
        </p:nvSpPr>
        <p:spPr>
          <a:xfrm>
            <a:off x="110257" y="0"/>
            <a:ext cx="8806498" cy="1143000"/>
          </a:xfrm>
        </p:spPr>
        <p:txBody>
          <a:bodyPr>
            <a:normAutofit fontScale="90000"/>
          </a:bodyPr>
          <a:lstStyle/>
          <a:p>
            <a:r>
              <a:rPr lang="en-US" sz="3600" dirty="0">
                <a:latin typeface="Times New Roman" panose="02020603050405020304" pitchFamily="18" charset="0"/>
                <a:cs typeface="Times New Roman" panose="02020603050405020304" pitchFamily="18" charset="0"/>
              </a:rPr>
              <a:t>What do </a:t>
            </a:r>
            <a:r>
              <a:rPr lang="en-US" sz="3600" b="1" dirty="0">
                <a:latin typeface="Times New Roman" panose="02020603050405020304" pitchFamily="18" charset="0"/>
                <a:cs typeface="Times New Roman" panose="02020603050405020304" pitchFamily="18" charset="0"/>
              </a:rPr>
              <a:t>artifacts</a:t>
            </a:r>
            <a:r>
              <a:rPr lang="en-US" sz="3600" dirty="0">
                <a:latin typeface="Times New Roman" panose="02020603050405020304" pitchFamily="18" charset="0"/>
                <a:cs typeface="Times New Roman" panose="02020603050405020304" pitchFamily="18" charset="0"/>
              </a:rPr>
              <a:t> tell us about </a:t>
            </a:r>
            <a:r>
              <a:rPr lang="en-US" sz="3600" b="1" dirty="0">
                <a:latin typeface="Times New Roman" panose="02020603050405020304" pitchFamily="18" charset="0"/>
                <a:cs typeface="Times New Roman" panose="02020603050405020304" pitchFamily="18" charset="0"/>
              </a:rPr>
              <a:t>Native American </a:t>
            </a:r>
            <a:r>
              <a:rPr lang="en-US" sz="3600" dirty="0">
                <a:latin typeface="Times New Roman" panose="02020603050405020304" pitchFamily="18" charset="0"/>
                <a:cs typeface="Times New Roman" panose="02020603050405020304" pitchFamily="18" charset="0"/>
              </a:rPr>
              <a:t>people?</a:t>
            </a:r>
          </a:p>
        </p:txBody>
      </p:sp>
      <p:sp>
        <p:nvSpPr>
          <p:cNvPr id="4" name="TextBox 3"/>
          <p:cNvSpPr txBox="1"/>
          <p:nvPr/>
        </p:nvSpPr>
        <p:spPr>
          <a:xfrm>
            <a:off x="152400" y="3429000"/>
            <a:ext cx="4343400" cy="3170099"/>
          </a:xfrm>
          <a:prstGeom prst="rect">
            <a:avLst/>
          </a:prstGeom>
          <a:solidFill>
            <a:srgbClr val="FFC000"/>
          </a:solidFill>
        </p:spPr>
        <p:txBody>
          <a:bodyPr wrap="square" rtlCol="0">
            <a:spAutoFit/>
          </a:bodyPr>
          <a:lstStyle/>
          <a:p>
            <a:pPr algn="ctr"/>
            <a:r>
              <a:rPr lang="en-US" sz="2000" b="1" dirty="0"/>
              <a:t>Arrowheads tell us that the Lenape hunted animals.</a:t>
            </a:r>
          </a:p>
          <a:p>
            <a:pPr algn="ctr"/>
            <a:r>
              <a:rPr lang="en-US" sz="2000" b="1" dirty="0"/>
              <a:t>Some of these animals were large like deer and some were small like rabbits. Some of the stone used for arrowheads came from other parts of the country, meaning that the Lenape either traveled to get them or that other native groups  traveled to meet with the Lenape.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2661" y="800100"/>
            <a:ext cx="4082098" cy="26289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4882055" y="3429000"/>
            <a:ext cx="3995408" cy="3170099"/>
          </a:xfrm>
          <a:prstGeom prst="rect">
            <a:avLst/>
          </a:prstGeom>
          <a:solidFill>
            <a:srgbClr val="FFC000"/>
          </a:solidFill>
        </p:spPr>
        <p:txBody>
          <a:bodyPr wrap="square" rtlCol="0">
            <a:spAutoFit/>
          </a:bodyPr>
          <a:lstStyle/>
          <a:p>
            <a:pPr algn="ctr"/>
            <a:r>
              <a:rPr lang="en-US" sz="2000" b="1" dirty="0">
                <a:cs typeface="Times New Roman" panose="02020603050405020304" pitchFamily="18" charset="0"/>
              </a:rPr>
              <a:t>Pot shards tell us that the Lenape made pots to cook in and store food and water.</a:t>
            </a:r>
          </a:p>
          <a:p>
            <a:pPr algn="ctr"/>
            <a:r>
              <a:rPr lang="en-US" sz="2000" b="1" dirty="0">
                <a:cs typeface="Times New Roman" panose="02020603050405020304" pitchFamily="18" charset="0"/>
              </a:rPr>
              <a:t> Often times the pottery was decorated. Sharpened stones, sticks, and cord were used to make designs on the clay.</a:t>
            </a:r>
          </a:p>
          <a:p>
            <a:pPr algn="ctr"/>
            <a:r>
              <a:rPr lang="en-US" sz="2000" b="1" dirty="0">
                <a:cs typeface="Times New Roman" panose="02020603050405020304" pitchFamily="18" charset="0"/>
              </a:rPr>
              <a:t>Native American pottery is most often found in pieces because it is very fragile. </a:t>
            </a:r>
          </a:p>
        </p:txBody>
      </p:sp>
      <p:pic>
        <p:nvPicPr>
          <p:cNvPr id="9" name="Picture 8" descr="A picture containing food, piece, paper, sitting&#10;&#10;Description automatically generated">
            <a:extLst>
              <a:ext uri="{FF2B5EF4-FFF2-40B4-BE49-F238E27FC236}">
                <a16:creationId xmlns:a16="http://schemas.microsoft.com/office/drawing/2014/main" id="{69AE9AD9-324A-4CA3-8746-8909470B59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765175"/>
            <a:ext cx="1849798" cy="2635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3293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fontScale="90000"/>
          </a:bodyPr>
          <a:lstStyle/>
          <a:p>
            <a:r>
              <a:rPr lang="en-US" dirty="0">
                <a:latin typeface="Times New Roman" panose="02020603050405020304" pitchFamily="18" charset="0"/>
                <a:cs typeface="Times New Roman" panose="02020603050405020304" pitchFamily="18" charset="0"/>
              </a:rPr>
              <a:t>What do </a:t>
            </a:r>
            <a:r>
              <a:rPr lang="en-US" b="1" dirty="0">
                <a:latin typeface="Times New Roman" panose="02020603050405020304" pitchFamily="18" charset="0"/>
                <a:cs typeface="Times New Roman" panose="02020603050405020304" pitchFamily="18" charset="0"/>
              </a:rPr>
              <a:t>artifacts</a:t>
            </a:r>
            <a:r>
              <a:rPr lang="en-US" dirty="0">
                <a:latin typeface="Times New Roman" panose="02020603050405020304" pitchFamily="18" charset="0"/>
                <a:cs typeface="Times New Roman" panose="02020603050405020304" pitchFamily="18" charset="0"/>
              </a:rPr>
              <a:t> tell us about </a:t>
            </a:r>
            <a:r>
              <a:rPr lang="en-US" b="1" dirty="0">
                <a:latin typeface="Times New Roman" panose="02020603050405020304" pitchFamily="18" charset="0"/>
                <a:cs typeface="Times New Roman" panose="02020603050405020304" pitchFamily="18" charset="0"/>
              </a:rPr>
              <a:t>Native American </a:t>
            </a:r>
            <a:r>
              <a:rPr lang="en-US" dirty="0">
                <a:latin typeface="Times New Roman" panose="02020603050405020304" pitchFamily="18" charset="0"/>
                <a:cs typeface="Times New Roman" panose="02020603050405020304" pitchFamily="18" charset="0"/>
              </a:rPr>
              <a:t>people?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1746" y="1749083"/>
            <a:ext cx="5816708" cy="39651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0" y="5503985"/>
            <a:ext cx="9144000" cy="1323439"/>
          </a:xfrm>
          <a:prstGeom prst="rect">
            <a:avLst/>
          </a:prstGeom>
          <a:solidFill>
            <a:srgbClr val="CC00FF"/>
          </a:solidFill>
        </p:spPr>
        <p:txBody>
          <a:bodyPr wrap="square" rtlCol="0">
            <a:spAutoFit/>
          </a:bodyPr>
          <a:lstStyle/>
          <a:p>
            <a:pPr algn="ctr"/>
            <a:r>
              <a:rPr lang="en-US" sz="2000" b="1" dirty="0"/>
              <a:t>Wampum tells us quite a lot about the Lenape.</a:t>
            </a:r>
          </a:p>
          <a:p>
            <a:pPr algn="ctr"/>
            <a:r>
              <a:rPr lang="en-US" sz="2000" b="1" dirty="0"/>
              <a:t>It tells us that the Lenape, and other Native Americans of the Northeastern United States made and wore jewelry, like necklaces, bracelets and earrings. It also tells us that  the Lenape had a system of currency or money. </a:t>
            </a:r>
          </a:p>
        </p:txBody>
      </p:sp>
    </p:spTree>
    <p:extLst>
      <p:ext uri="{BB962C8B-B14F-4D97-AF65-F5344CB8AC3E}">
        <p14:creationId xmlns:p14="http://schemas.microsoft.com/office/powerpoint/2010/main" val="300427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dirty="0">
                <a:latin typeface="Times New Roman" panose="02020603050405020304" pitchFamily="18" charset="0"/>
                <a:cs typeface="Times New Roman" panose="02020603050405020304" pitchFamily="18" charset="0"/>
              </a:rPr>
              <a:t>Who were the </a:t>
            </a:r>
            <a:r>
              <a:rPr lang="en-US" sz="3200" b="1" dirty="0">
                <a:latin typeface="Times New Roman" panose="02020603050405020304" pitchFamily="18" charset="0"/>
                <a:cs typeface="Times New Roman" panose="02020603050405020304" pitchFamily="18" charset="0"/>
              </a:rPr>
              <a:t>Native Americans </a:t>
            </a:r>
            <a:r>
              <a:rPr lang="en-US" sz="3200" dirty="0">
                <a:latin typeface="Times New Roman" panose="02020603050405020304" pitchFamily="18" charset="0"/>
                <a:cs typeface="Times New Roman" panose="02020603050405020304" pitchFamily="18" charset="0"/>
              </a:rPr>
              <a:t>that lived on the Trent house property before Trent?</a:t>
            </a:r>
          </a:p>
        </p:txBody>
      </p:sp>
      <p:sp>
        <p:nvSpPr>
          <p:cNvPr id="6" name="TextBox 5"/>
          <p:cNvSpPr txBox="1"/>
          <p:nvPr/>
        </p:nvSpPr>
        <p:spPr>
          <a:xfrm>
            <a:off x="457200" y="5867400"/>
            <a:ext cx="8153400" cy="830997"/>
          </a:xfrm>
          <a:prstGeom prst="rect">
            <a:avLst/>
          </a:prstGeom>
          <a:noFill/>
        </p:spPr>
        <p:txBody>
          <a:bodyPr wrap="square" rtlCol="0">
            <a:spAutoFit/>
          </a:bodyPr>
          <a:lstStyle/>
          <a:p>
            <a:pPr algn="ctr"/>
            <a:r>
              <a:rPr lang="en-US" sz="2400" dirty="0"/>
              <a:t>The </a:t>
            </a:r>
            <a:r>
              <a:rPr lang="en-US" sz="2400" b="1" dirty="0"/>
              <a:t>Native American </a:t>
            </a:r>
            <a:r>
              <a:rPr lang="en-US" sz="2400" dirty="0"/>
              <a:t>people who lived on the Trent House property are called the </a:t>
            </a:r>
            <a:r>
              <a:rPr lang="en-US" sz="2400" b="1" dirty="0" err="1"/>
              <a:t>Lenni</a:t>
            </a:r>
            <a:r>
              <a:rPr lang="en-US" sz="2400" b="1" dirty="0"/>
              <a:t> Lenape or Lenape.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278213"/>
            <a:ext cx="6920742" cy="46063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700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fontScale="90000"/>
          </a:bodyPr>
          <a:lstStyle/>
          <a:p>
            <a:r>
              <a:rPr lang="en-US" sz="4000" dirty="0">
                <a:latin typeface="Times New Roman" panose="02020603050405020304" pitchFamily="18" charset="0"/>
                <a:cs typeface="Times New Roman" panose="02020603050405020304" pitchFamily="18" charset="0"/>
              </a:rPr>
              <a:t>What do </a:t>
            </a:r>
            <a:r>
              <a:rPr lang="en-US" sz="4000" b="1" dirty="0">
                <a:latin typeface="Times New Roman" panose="02020603050405020304" pitchFamily="18" charset="0"/>
                <a:cs typeface="Times New Roman" panose="02020603050405020304" pitchFamily="18" charset="0"/>
              </a:rPr>
              <a:t>artifacts</a:t>
            </a:r>
            <a:r>
              <a:rPr lang="en-US" sz="4000" dirty="0">
                <a:latin typeface="Times New Roman" panose="02020603050405020304" pitchFamily="18" charset="0"/>
                <a:cs typeface="Times New Roman" panose="02020603050405020304" pitchFamily="18" charset="0"/>
              </a:rPr>
              <a:t> tell us about </a:t>
            </a:r>
            <a:r>
              <a:rPr lang="en-US" sz="4000" b="1" dirty="0">
                <a:latin typeface="Times New Roman" panose="02020603050405020304" pitchFamily="18" charset="0"/>
                <a:cs typeface="Times New Roman" panose="02020603050405020304" pitchFamily="18" charset="0"/>
              </a:rPr>
              <a:t>Native American </a:t>
            </a:r>
            <a:r>
              <a:rPr lang="en-US" sz="4000" dirty="0">
                <a:latin typeface="Times New Roman" panose="02020603050405020304" pitchFamily="18" charset="0"/>
                <a:cs typeface="Times New Roman" panose="02020603050405020304" pitchFamily="18" charset="0"/>
              </a:rPr>
              <a:t>people?</a:t>
            </a:r>
            <a:endParaRPr lang="en-US" sz="40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5849" y="1629508"/>
            <a:ext cx="5943600" cy="3810000"/>
          </a:xfrm>
          <a:prstGeom prst="rect">
            <a:avLst/>
          </a:prstGeom>
        </p:spPr>
      </p:pic>
      <p:sp>
        <p:nvSpPr>
          <p:cNvPr id="4" name="TextBox 3"/>
          <p:cNvSpPr txBox="1"/>
          <p:nvPr/>
        </p:nvSpPr>
        <p:spPr>
          <a:xfrm>
            <a:off x="827649" y="5569634"/>
            <a:ext cx="7620000"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b="1" dirty="0">
                <a:solidFill>
                  <a:schemeClr val="tx1"/>
                </a:solidFill>
              </a:rPr>
              <a:t>These artifacts are evidence that Native Americans traded with Europeans at the Trent House, for things like copper kettles. They would take the kettles and cut them up, making them into different things. The artifact on the left is thought to be a pendant for a necklace. </a:t>
            </a:r>
          </a:p>
        </p:txBody>
      </p:sp>
    </p:spTree>
    <p:extLst>
      <p:ext uri="{BB962C8B-B14F-4D97-AF65-F5344CB8AC3E}">
        <p14:creationId xmlns:p14="http://schemas.microsoft.com/office/powerpoint/2010/main" val="81187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8B28E-CC24-43E5-9B27-E002289905B6}"/>
              </a:ext>
            </a:extLst>
          </p:cNvPr>
          <p:cNvSpPr>
            <a:spLocks noGrp="1"/>
          </p:cNvSpPr>
          <p:nvPr>
            <p:ph type="title"/>
          </p:nvPr>
        </p:nvSpPr>
        <p:spPr>
          <a:xfrm>
            <a:off x="228600" y="152400"/>
            <a:ext cx="8763000" cy="1828800"/>
          </a:xfrm>
          <a:solidFill>
            <a:schemeClr val="accent2"/>
          </a:solidFill>
        </p:spPr>
        <p:txBody>
          <a:bodyPr>
            <a:normAutofit fontScale="90000"/>
          </a:bodyPr>
          <a:lstStyle/>
          <a:p>
            <a:r>
              <a:rPr lang="en-US" b="1" dirty="0">
                <a:latin typeface="Times New Roman" panose="02020603050405020304" pitchFamily="18" charset="0"/>
                <a:cs typeface="Times New Roman" panose="02020603050405020304" pitchFamily="18" charset="0"/>
              </a:rPr>
              <a:t>What have you learned about archaeology and Native American people?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050512"/>
            <a:ext cx="8612465" cy="4105275"/>
          </a:xfrm>
          <a:prstGeom prst="rect">
            <a:avLst/>
          </a:prstGeom>
        </p:spPr>
      </p:pic>
      <p:sp>
        <p:nvSpPr>
          <p:cNvPr id="6" name="TextBox 5"/>
          <p:cNvSpPr txBox="1"/>
          <p:nvPr/>
        </p:nvSpPr>
        <p:spPr>
          <a:xfrm>
            <a:off x="533400" y="5486400"/>
            <a:ext cx="7924800" cy="646331"/>
          </a:xfrm>
          <a:prstGeom prst="rect">
            <a:avLst/>
          </a:prstGeom>
          <a:solidFill>
            <a:srgbClr val="FFC000"/>
          </a:solidFill>
        </p:spPr>
        <p:txBody>
          <a:bodyPr wrap="square" rtlCol="0">
            <a:spAutoFit/>
          </a:bodyPr>
          <a:lstStyle/>
          <a:p>
            <a:pPr algn="ctr"/>
            <a:r>
              <a:rPr lang="en-US" sz="3600" b="1" dirty="0"/>
              <a:t>Take this fun quiz to find out!</a:t>
            </a:r>
          </a:p>
        </p:txBody>
      </p:sp>
    </p:spTree>
    <p:extLst>
      <p:ext uri="{BB962C8B-B14F-4D97-AF65-F5344CB8AC3E}">
        <p14:creationId xmlns:p14="http://schemas.microsoft.com/office/powerpoint/2010/main" val="403948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solidFill>
            <a:srgbClr val="FFFF00"/>
          </a:solidFill>
        </p:spPr>
        <p:txBody>
          <a:bodyPr/>
          <a:lstStyle/>
          <a:p>
            <a:r>
              <a:rPr lang="en-US" b="1" dirty="0">
                <a:latin typeface="Times New Roman" panose="02020603050405020304" pitchFamily="18" charset="0"/>
                <a:cs typeface="Times New Roman" panose="02020603050405020304" pitchFamily="18" charset="0"/>
              </a:rPr>
              <a:t>Archaeology Quiz</a:t>
            </a:r>
          </a:p>
        </p:txBody>
      </p:sp>
      <p:sp>
        <p:nvSpPr>
          <p:cNvPr id="3" name="TextBox 2"/>
          <p:cNvSpPr txBox="1"/>
          <p:nvPr/>
        </p:nvSpPr>
        <p:spPr>
          <a:xfrm>
            <a:off x="228600" y="1444054"/>
            <a:ext cx="8610600" cy="830997"/>
          </a:xfrm>
          <a:prstGeom prst="rect">
            <a:avLst/>
          </a:prstGeom>
          <a:solidFill>
            <a:srgbClr val="FF0000"/>
          </a:solidFill>
        </p:spPr>
        <p:txBody>
          <a:bodyPr wrap="square" rtlCol="0">
            <a:spAutoFit/>
          </a:bodyPr>
          <a:lstStyle/>
          <a:p>
            <a:pPr algn="ctr"/>
            <a:r>
              <a:rPr lang="en-US" sz="2400" b="1" dirty="0"/>
              <a:t>Who were the Native Americans that lived on the Trent House Property?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2112" y="2476500"/>
            <a:ext cx="5895975" cy="39243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0183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b="1" dirty="0">
                <a:latin typeface="Times New Roman" panose="02020603050405020304" pitchFamily="18" charset="0"/>
                <a:cs typeface="Times New Roman" panose="02020603050405020304" pitchFamily="18" charset="0"/>
              </a:rPr>
              <a:t>Archaeology Quiz</a:t>
            </a:r>
          </a:p>
        </p:txBody>
      </p:sp>
      <p:sp>
        <p:nvSpPr>
          <p:cNvPr id="3" name="TextBox 2"/>
          <p:cNvSpPr txBox="1"/>
          <p:nvPr/>
        </p:nvSpPr>
        <p:spPr>
          <a:xfrm>
            <a:off x="304800" y="1676400"/>
            <a:ext cx="8534400" cy="461665"/>
          </a:xfrm>
          <a:prstGeom prst="rect">
            <a:avLst/>
          </a:prstGeom>
          <a:solidFill>
            <a:srgbClr val="FF3300"/>
          </a:solidFill>
        </p:spPr>
        <p:txBody>
          <a:bodyPr wrap="square" rtlCol="0">
            <a:spAutoFit/>
          </a:bodyPr>
          <a:lstStyle/>
          <a:p>
            <a:pPr algn="ctr"/>
            <a:r>
              <a:rPr lang="en-US" sz="2400" b="1" dirty="0"/>
              <a:t>Most descendants of the </a:t>
            </a:r>
            <a:r>
              <a:rPr lang="en-US" sz="2400" b="1" dirty="0" err="1"/>
              <a:t>Lenni</a:t>
            </a:r>
            <a:r>
              <a:rPr lang="en-US" sz="2400" b="1" dirty="0"/>
              <a:t> Lenape live in which state?</a:t>
            </a:r>
          </a:p>
        </p:txBody>
      </p:sp>
      <p:pic>
        <p:nvPicPr>
          <p:cNvPr id="5" name="Picture 4" descr="Map&#10;&#10;Description automatically generated">
            <a:extLst>
              <a:ext uri="{FF2B5EF4-FFF2-40B4-BE49-F238E27FC236}">
                <a16:creationId xmlns:a16="http://schemas.microsoft.com/office/drawing/2014/main" id="{1F45E057-C449-4F6A-B977-7097079638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9700" y="2514600"/>
            <a:ext cx="6324600" cy="3781428"/>
          </a:xfrm>
          <a:prstGeom prst="rect">
            <a:avLst/>
          </a:prstGeom>
        </p:spPr>
      </p:pic>
    </p:spTree>
    <p:extLst>
      <p:ext uri="{BB962C8B-B14F-4D97-AF65-F5344CB8AC3E}">
        <p14:creationId xmlns:p14="http://schemas.microsoft.com/office/powerpoint/2010/main" val="207138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b="1" dirty="0">
                <a:latin typeface="Times New Roman" panose="02020603050405020304" pitchFamily="18" charset="0"/>
                <a:cs typeface="Times New Roman" panose="02020603050405020304" pitchFamily="18" charset="0"/>
              </a:rPr>
              <a:t>Archaeology Quiz</a:t>
            </a:r>
            <a:endParaRPr lang="en-US" dirty="0"/>
          </a:p>
        </p:txBody>
      </p:sp>
      <p:sp>
        <p:nvSpPr>
          <p:cNvPr id="5" name="TextBox 4"/>
          <p:cNvSpPr txBox="1"/>
          <p:nvPr/>
        </p:nvSpPr>
        <p:spPr>
          <a:xfrm>
            <a:off x="457200" y="1803009"/>
            <a:ext cx="8229600" cy="461665"/>
          </a:xfrm>
          <a:prstGeom prst="rect">
            <a:avLst/>
          </a:prstGeom>
          <a:solidFill>
            <a:schemeClr val="accent4">
              <a:lumMod val="60000"/>
              <a:lumOff val="40000"/>
            </a:schemeClr>
          </a:solidFill>
        </p:spPr>
        <p:txBody>
          <a:bodyPr wrap="square" rtlCol="0">
            <a:spAutoFit/>
          </a:bodyPr>
          <a:lstStyle/>
          <a:p>
            <a:pPr algn="ctr"/>
            <a:r>
              <a:rPr lang="en-US" sz="2400" b="1" dirty="0"/>
              <a:t>What kinds of things did the Lenape leave behind? </a:t>
            </a:r>
          </a:p>
        </p:txBody>
      </p:sp>
      <p:sp>
        <p:nvSpPr>
          <p:cNvPr id="7" name="TextBox 6"/>
          <p:cNvSpPr txBox="1"/>
          <p:nvPr/>
        </p:nvSpPr>
        <p:spPr>
          <a:xfrm>
            <a:off x="457200" y="3048000"/>
            <a:ext cx="3048000" cy="369332"/>
          </a:xfrm>
          <a:prstGeom prst="rect">
            <a:avLst/>
          </a:prstGeom>
          <a:noFill/>
        </p:spPr>
        <p:txBody>
          <a:bodyPr wrap="square" rtlCol="0">
            <a:spAutoFit/>
          </a:bodyPr>
          <a:lstStyle/>
          <a:p>
            <a:endParaRPr lang="en-US" dirty="0"/>
          </a:p>
        </p:txBody>
      </p:sp>
      <p:sp>
        <p:nvSpPr>
          <p:cNvPr id="8" name="TextBox 7"/>
          <p:cNvSpPr txBox="1"/>
          <p:nvPr/>
        </p:nvSpPr>
        <p:spPr>
          <a:xfrm>
            <a:off x="609600" y="3200400"/>
            <a:ext cx="3048000" cy="369332"/>
          </a:xfrm>
          <a:prstGeom prst="rect">
            <a:avLst/>
          </a:prstGeom>
          <a:noFill/>
        </p:spPr>
        <p:txBody>
          <a:bodyPr wrap="square" rtlCol="0">
            <a:spAutoFit/>
          </a:bodyPr>
          <a:lstStyle/>
          <a:p>
            <a:endParaRPr lang="en-US" dirty="0"/>
          </a:p>
        </p:txBody>
      </p:sp>
      <p:sp>
        <p:nvSpPr>
          <p:cNvPr id="9" name="TextBox 8"/>
          <p:cNvSpPr txBox="1"/>
          <p:nvPr/>
        </p:nvSpPr>
        <p:spPr>
          <a:xfrm>
            <a:off x="762000" y="3352800"/>
            <a:ext cx="3048000" cy="369332"/>
          </a:xfrm>
          <a:prstGeom prst="rect">
            <a:avLst/>
          </a:prstGeom>
          <a:noFill/>
        </p:spPr>
        <p:txBody>
          <a:bodyPr wrap="square" rtlCol="0">
            <a:spAutoFit/>
          </a:bodyPr>
          <a:lstStyle/>
          <a:p>
            <a:endParaRPr lang="en-US" dirty="0"/>
          </a:p>
        </p:txBody>
      </p:sp>
      <p:sp>
        <p:nvSpPr>
          <p:cNvPr id="10" name="TextBox 9"/>
          <p:cNvSpPr txBox="1"/>
          <p:nvPr/>
        </p:nvSpPr>
        <p:spPr>
          <a:xfrm>
            <a:off x="492955" y="3200400"/>
            <a:ext cx="3048000" cy="923330"/>
          </a:xfrm>
          <a:prstGeom prst="rect">
            <a:avLst/>
          </a:prstGeom>
          <a:solidFill>
            <a:srgbClr val="FF0000"/>
          </a:solidFill>
        </p:spPr>
        <p:txBody>
          <a:bodyPr wrap="square" rtlCol="0">
            <a:spAutoFit/>
          </a:bodyPr>
          <a:lstStyle/>
          <a:p>
            <a:pPr algn="ctr"/>
            <a:endParaRPr lang="en-US" b="1" dirty="0"/>
          </a:p>
          <a:p>
            <a:pPr algn="ctr"/>
            <a:r>
              <a:rPr lang="en-US" b="1" dirty="0"/>
              <a:t>Artifacts</a:t>
            </a:r>
          </a:p>
          <a:p>
            <a:pPr algn="ctr"/>
            <a:endParaRPr lang="en-US" b="1" dirty="0"/>
          </a:p>
        </p:txBody>
      </p:sp>
      <p:sp>
        <p:nvSpPr>
          <p:cNvPr id="11" name="TextBox 10"/>
          <p:cNvSpPr txBox="1"/>
          <p:nvPr/>
        </p:nvSpPr>
        <p:spPr>
          <a:xfrm>
            <a:off x="5357446" y="3200400"/>
            <a:ext cx="2971800" cy="923330"/>
          </a:xfrm>
          <a:prstGeom prst="rect">
            <a:avLst/>
          </a:prstGeom>
          <a:solidFill>
            <a:srgbClr val="00B0F0"/>
          </a:solidFill>
        </p:spPr>
        <p:txBody>
          <a:bodyPr wrap="square" rtlCol="0">
            <a:spAutoFit/>
          </a:bodyPr>
          <a:lstStyle/>
          <a:p>
            <a:pPr algn="ctr"/>
            <a:endParaRPr lang="en-US" b="1" dirty="0"/>
          </a:p>
          <a:p>
            <a:pPr algn="ctr"/>
            <a:r>
              <a:rPr lang="en-US" b="1" dirty="0"/>
              <a:t>Ceramics</a:t>
            </a:r>
          </a:p>
          <a:p>
            <a:pPr algn="ctr"/>
            <a:endParaRPr lang="en-US" b="1" dirty="0"/>
          </a:p>
        </p:txBody>
      </p:sp>
      <p:sp>
        <p:nvSpPr>
          <p:cNvPr id="12" name="TextBox 11"/>
          <p:cNvSpPr txBox="1"/>
          <p:nvPr/>
        </p:nvSpPr>
        <p:spPr>
          <a:xfrm>
            <a:off x="495300" y="4953000"/>
            <a:ext cx="2971800" cy="923330"/>
          </a:xfrm>
          <a:prstGeom prst="rect">
            <a:avLst/>
          </a:prstGeom>
          <a:solidFill>
            <a:srgbClr val="00B050"/>
          </a:solidFill>
        </p:spPr>
        <p:txBody>
          <a:bodyPr wrap="square" rtlCol="0">
            <a:spAutoFit/>
          </a:bodyPr>
          <a:lstStyle/>
          <a:p>
            <a:pPr algn="ctr"/>
            <a:endParaRPr lang="en-US" b="1" dirty="0"/>
          </a:p>
          <a:p>
            <a:pPr algn="ctr"/>
            <a:r>
              <a:rPr lang="en-US" b="1" dirty="0"/>
              <a:t>Arrowheads</a:t>
            </a:r>
          </a:p>
          <a:p>
            <a:pPr algn="ctr"/>
            <a:endParaRPr lang="en-US" b="1" dirty="0"/>
          </a:p>
        </p:txBody>
      </p:sp>
      <p:sp>
        <p:nvSpPr>
          <p:cNvPr id="13" name="TextBox 12"/>
          <p:cNvSpPr txBox="1"/>
          <p:nvPr/>
        </p:nvSpPr>
        <p:spPr>
          <a:xfrm>
            <a:off x="5334000" y="4953000"/>
            <a:ext cx="2971800" cy="923330"/>
          </a:xfrm>
          <a:prstGeom prst="rect">
            <a:avLst/>
          </a:prstGeom>
          <a:solidFill>
            <a:schemeClr val="accent6"/>
          </a:solidFill>
        </p:spPr>
        <p:txBody>
          <a:bodyPr wrap="square" rtlCol="0">
            <a:spAutoFit/>
          </a:bodyPr>
          <a:lstStyle/>
          <a:p>
            <a:pPr algn="ctr"/>
            <a:endParaRPr lang="en-US" b="1" dirty="0"/>
          </a:p>
          <a:p>
            <a:pPr algn="ctr"/>
            <a:r>
              <a:rPr lang="en-US" b="1" dirty="0"/>
              <a:t>All of the above</a:t>
            </a:r>
          </a:p>
          <a:p>
            <a:pPr algn="ctr"/>
            <a:endParaRPr lang="en-US" b="1" dirty="0"/>
          </a:p>
        </p:txBody>
      </p:sp>
    </p:spTree>
    <p:extLst>
      <p:ext uri="{BB962C8B-B14F-4D97-AF65-F5344CB8AC3E}">
        <p14:creationId xmlns:p14="http://schemas.microsoft.com/office/powerpoint/2010/main" val="31882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b="1" dirty="0">
                <a:latin typeface="Times New Roman" panose="02020603050405020304" pitchFamily="18" charset="0"/>
                <a:cs typeface="Times New Roman" panose="02020603050405020304" pitchFamily="18" charset="0"/>
              </a:rPr>
              <a:t>Archaeology Quiz</a:t>
            </a:r>
            <a:endParaRPr lang="en-US" dirty="0"/>
          </a:p>
        </p:txBody>
      </p:sp>
      <p:sp>
        <p:nvSpPr>
          <p:cNvPr id="3" name="TextBox 2"/>
          <p:cNvSpPr txBox="1"/>
          <p:nvPr/>
        </p:nvSpPr>
        <p:spPr>
          <a:xfrm>
            <a:off x="685800" y="1981200"/>
            <a:ext cx="7924800" cy="461665"/>
          </a:xfrm>
          <a:prstGeom prst="rect">
            <a:avLst/>
          </a:prstGeom>
          <a:solidFill>
            <a:srgbClr val="7030A0"/>
          </a:solidFill>
        </p:spPr>
        <p:txBody>
          <a:bodyPr wrap="square" rtlCol="0">
            <a:spAutoFit/>
          </a:bodyPr>
          <a:lstStyle/>
          <a:p>
            <a:pPr algn="ctr"/>
            <a:r>
              <a:rPr lang="en-US" sz="2400" b="1" dirty="0">
                <a:solidFill>
                  <a:schemeClr val="bg1"/>
                </a:solidFill>
              </a:rPr>
              <a:t>What is </a:t>
            </a:r>
            <a:r>
              <a:rPr lang="en-US" sz="2400" b="1" i="1" dirty="0">
                <a:solidFill>
                  <a:schemeClr val="bg1"/>
                </a:solidFill>
              </a:rPr>
              <a:t>wampum</a:t>
            </a:r>
            <a:r>
              <a:rPr lang="en-US" sz="2400" b="1" dirty="0">
                <a:solidFill>
                  <a:schemeClr val="bg1"/>
                </a:solidFill>
              </a:rPr>
              <a:t> made from?</a:t>
            </a:r>
          </a:p>
        </p:txBody>
      </p:sp>
      <p:sp>
        <p:nvSpPr>
          <p:cNvPr id="4" name="TextBox 3"/>
          <p:cNvSpPr txBox="1"/>
          <p:nvPr/>
        </p:nvSpPr>
        <p:spPr>
          <a:xfrm>
            <a:off x="457200" y="2971800"/>
            <a:ext cx="3276600" cy="923330"/>
          </a:xfrm>
          <a:prstGeom prst="rect">
            <a:avLst/>
          </a:prstGeom>
          <a:solidFill>
            <a:srgbClr val="FF0000"/>
          </a:solidFill>
        </p:spPr>
        <p:txBody>
          <a:bodyPr wrap="square" rtlCol="0">
            <a:spAutoFit/>
          </a:bodyPr>
          <a:lstStyle/>
          <a:p>
            <a:pPr algn="ctr"/>
            <a:endParaRPr lang="en-US" b="1" dirty="0"/>
          </a:p>
          <a:p>
            <a:pPr algn="ctr"/>
            <a:r>
              <a:rPr lang="en-US" b="1" dirty="0"/>
              <a:t>Wood</a:t>
            </a:r>
          </a:p>
          <a:p>
            <a:pPr algn="ctr"/>
            <a:endParaRPr lang="en-US" b="1" dirty="0"/>
          </a:p>
        </p:txBody>
      </p:sp>
      <p:sp>
        <p:nvSpPr>
          <p:cNvPr id="5" name="TextBox 4"/>
          <p:cNvSpPr txBox="1"/>
          <p:nvPr/>
        </p:nvSpPr>
        <p:spPr>
          <a:xfrm>
            <a:off x="467751" y="4498868"/>
            <a:ext cx="3276600" cy="923330"/>
          </a:xfrm>
          <a:prstGeom prst="rect">
            <a:avLst/>
          </a:prstGeom>
          <a:solidFill>
            <a:srgbClr val="FFC000"/>
          </a:solidFill>
        </p:spPr>
        <p:txBody>
          <a:bodyPr wrap="square" rtlCol="0">
            <a:spAutoFit/>
          </a:bodyPr>
          <a:lstStyle/>
          <a:p>
            <a:pPr algn="ctr"/>
            <a:endParaRPr lang="en-US" b="1" dirty="0"/>
          </a:p>
          <a:p>
            <a:pPr algn="ctr"/>
            <a:r>
              <a:rPr lang="en-US" b="1" dirty="0"/>
              <a:t>Purple and white clam shells</a:t>
            </a:r>
          </a:p>
          <a:p>
            <a:pPr algn="ctr"/>
            <a:endParaRPr lang="en-US" b="1" dirty="0"/>
          </a:p>
        </p:txBody>
      </p:sp>
      <p:sp>
        <p:nvSpPr>
          <p:cNvPr id="6" name="TextBox 5"/>
          <p:cNvSpPr txBox="1"/>
          <p:nvPr/>
        </p:nvSpPr>
        <p:spPr>
          <a:xfrm>
            <a:off x="5272454" y="2971800"/>
            <a:ext cx="3276600" cy="923330"/>
          </a:xfrm>
          <a:prstGeom prst="rect">
            <a:avLst/>
          </a:prstGeom>
          <a:solidFill>
            <a:schemeClr val="tx2">
              <a:lumMod val="60000"/>
              <a:lumOff val="40000"/>
            </a:schemeClr>
          </a:solidFill>
        </p:spPr>
        <p:txBody>
          <a:bodyPr wrap="square" rtlCol="0">
            <a:spAutoFit/>
          </a:bodyPr>
          <a:lstStyle/>
          <a:p>
            <a:pPr algn="ctr"/>
            <a:endParaRPr lang="en-US" b="1" dirty="0"/>
          </a:p>
          <a:p>
            <a:pPr algn="ctr"/>
            <a:r>
              <a:rPr lang="en-US" b="1" dirty="0"/>
              <a:t>Very small rocks</a:t>
            </a:r>
          </a:p>
          <a:p>
            <a:pPr algn="ctr"/>
            <a:r>
              <a:rPr lang="en-US" b="1" dirty="0"/>
              <a:t> </a:t>
            </a:r>
          </a:p>
        </p:txBody>
      </p:sp>
      <p:sp>
        <p:nvSpPr>
          <p:cNvPr id="7" name="TextBox 6"/>
          <p:cNvSpPr txBox="1"/>
          <p:nvPr/>
        </p:nvSpPr>
        <p:spPr>
          <a:xfrm>
            <a:off x="5272454" y="4495800"/>
            <a:ext cx="3276600" cy="923330"/>
          </a:xfrm>
          <a:prstGeom prst="rect">
            <a:avLst/>
          </a:prstGeom>
          <a:solidFill>
            <a:schemeClr val="accent6">
              <a:lumMod val="75000"/>
            </a:schemeClr>
          </a:solidFill>
        </p:spPr>
        <p:txBody>
          <a:bodyPr wrap="square" rtlCol="0">
            <a:spAutoFit/>
          </a:bodyPr>
          <a:lstStyle/>
          <a:p>
            <a:pPr algn="ctr"/>
            <a:endParaRPr lang="en-US" b="1" dirty="0"/>
          </a:p>
          <a:p>
            <a:pPr algn="ctr"/>
            <a:r>
              <a:rPr lang="en-US" b="1" dirty="0"/>
              <a:t>Turtle shells</a:t>
            </a:r>
          </a:p>
          <a:p>
            <a:pPr algn="ctr"/>
            <a:endParaRPr lang="en-US" b="1" dirty="0"/>
          </a:p>
        </p:txBody>
      </p:sp>
    </p:spTree>
    <p:extLst>
      <p:ext uri="{BB962C8B-B14F-4D97-AF65-F5344CB8AC3E}">
        <p14:creationId xmlns:p14="http://schemas.microsoft.com/office/powerpoint/2010/main" val="81145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5"/>
            <a:ext cx="8229600" cy="1143000"/>
          </a:xfrm>
          <a:solidFill>
            <a:srgbClr val="FFFF00"/>
          </a:solidFill>
        </p:spPr>
        <p:txBody>
          <a:bodyPr/>
          <a:lstStyle/>
          <a:p>
            <a:r>
              <a:rPr lang="en-US" b="1" dirty="0">
                <a:latin typeface="Times New Roman" panose="02020603050405020304" pitchFamily="18" charset="0"/>
                <a:cs typeface="Times New Roman" panose="02020603050405020304" pitchFamily="18" charset="0"/>
              </a:rPr>
              <a:t>Archaeology Quiz</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1981200"/>
            <a:ext cx="4724400" cy="34652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p:cNvSpPr txBox="1"/>
          <p:nvPr/>
        </p:nvSpPr>
        <p:spPr>
          <a:xfrm>
            <a:off x="320626" y="1371600"/>
            <a:ext cx="8458200" cy="461665"/>
          </a:xfrm>
          <a:prstGeom prst="rect">
            <a:avLst/>
          </a:prstGeom>
          <a:solidFill>
            <a:schemeClr val="tx2">
              <a:lumMod val="20000"/>
              <a:lumOff val="80000"/>
            </a:schemeClr>
          </a:solidFill>
        </p:spPr>
        <p:txBody>
          <a:bodyPr wrap="square" rtlCol="0">
            <a:spAutoFit/>
          </a:bodyPr>
          <a:lstStyle/>
          <a:p>
            <a:pPr algn="ctr"/>
            <a:r>
              <a:rPr lang="en-US" sz="2400" b="1" dirty="0"/>
              <a:t>What is the object in the picture below?</a:t>
            </a:r>
          </a:p>
        </p:txBody>
      </p:sp>
      <p:sp>
        <p:nvSpPr>
          <p:cNvPr id="5" name="TextBox 4"/>
          <p:cNvSpPr txBox="1"/>
          <p:nvPr/>
        </p:nvSpPr>
        <p:spPr>
          <a:xfrm>
            <a:off x="342900" y="4567656"/>
            <a:ext cx="2476500" cy="923330"/>
          </a:xfrm>
          <a:prstGeom prst="rect">
            <a:avLst/>
          </a:prstGeom>
          <a:solidFill>
            <a:srgbClr val="FF0000"/>
          </a:solidFill>
        </p:spPr>
        <p:txBody>
          <a:bodyPr wrap="square" rtlCol="0">
            <a:spAutoFit/>
          </a:bodyPr>
          <a:lstStyle/>
          <a:p>
            <a:pPr algn="ctr"/>
            <a:endParaRPr lang="en-US" b="1" dirty="0"/>
          </a:p>
          <a:p>
            <a:pPr algn="ctr"/>
            <a:r>
              <a:rPr lang="en-US" b="1" dirty="0"/>
              <a:t>A potshard</a:t>
            </a:r>
          </a:p>
          <a:p>
            <a:pPr marL="342900" indent="-342900" algn="ctr">
              <a:buAutoNum type="alphaUcPeriod"/>
            </a:pPr>
            <a:endParaRPr lang="en-US" b="1" dirty="0"/>
          </a:p>
        </p:txBody>
      </p:sp>
      <p:sp>
        <p:nvSpPr>
          <p:cNvPr id="6" name="TextBox 5"/>
          <p:cNvSpPr txBox="1"/>
          <p:nvPr/>
        </p:nvSpPr>
        <p:spPr>
          <a:xfrm>
            <a:off x="342900" y="5751786"/>
            <a:ext cx="2476500" cy="923330"/>
          </a:xfrm>
          <a:prstGeom prst="rect">
            <a:avLst/>
          </a:prstGeom>
          <a:solidFill>
            <a:srgbClr val="92D050"/>
          </a:solidFill>
        </p:spPr>
        <p:txBody>
          <a:bodyPr wrap="square" rtlCol="0">
            <a:spAutoFit/>
          </a:bodyPr>
          <a:lstStyle/>
          <a:p>
            <a:pPr algn="ctr"/>
            <a:endParaRPr lang="en-US" b="1" dirty="0"/>
          </a:p>
          <a:p>
            <a:pPr algn="ctr"/>
            <a:r>
              <a:rPr lang="en-US" b="1" dirty="0"/>
              <a:t>A piece of ceramic</a:t>
            </a:r>
          </a:p>
          <a:p>
            <a:pPr algn="ctr"/>
            <a:endParaRPr lang="en-US" b="1" dirty="0"/>
          </a:p>
        </p:txBody>
      </p:sp>
      <p:sp>
        <p:nvSpPr>
          <p:cNvPr id="7" name="TextBox 6"/>
          <p:cNvSpPr txBox="1"/>
          <p:nvPr/>
        </p:nvSpPr>
        <p:spPr>
          <a:xfrm>
            <a:off x="6341598" y="4429156"/>
            <a:ext cx="2667000" cy="1200329"/>
          </a:xfrm>
          <a:prstGeom prst="rect">
            <a:avLst/>
          </a:prstGeom>
          <a:solidFill>
            <a:srgbClr val="00B0F0"/>
          </a:solidFill>
        </p:spPr>
        <p:txBody>
          <a:bodyPr wrap="square" rtlCol="0">
            <a:spAutoFit/>
          </a:bodyPr>
          <a:lstStyle/>
          <a:p>
            <a:pPr algn="ctr"/>
            <a:endParaRPr lang="en-US" b="1" dirty="0"/>
          </a:p>
          <a:p>
            <a:pPr algn="ctr"/>
            <a:r>
              <a:rPr lang="en-US" b="1" dirty="0"/>
              <a:t> A Native American Artifact</a:t>
            </a:r>
          </a:p>
          <a:p>
            <a:pPr algn="ctr"/>
            <a:endParaRPr lang="en-US" b="1" dirty="0"/>
          </a:p>
        </p:txBody>
      </p:sp>
      <p:sp>
        <p:nvSpPr>
          <p:cNvPr id="8" name="TextBox 7"/>
          <p:cNvSpPr txBox="1"/>
          <p:nvPr/>
        </p:nvSpPr>
        <p:spPr>
          <a:xfrm>
            <a:off x="6328995" y="5751786"/>
            <a:ext cx="2726202" cy="923330"/>
          </a:xfrm>
          <a:prstGeom prst="rect">
            <a:avLst/>
          </a:prstGeom>
          <a:solidFill>
            <a:srgbClr val="CC0099"/>
          </a:solidFill>
        </p:spPr>
        <p:txBody>
          <a:bodyPr wrap="square" rtlCol="0">
            <a:spAutoFit/>
          </a:bodyPr>
          <a:lstStyle/>
          <a:p>
            <a:pPr algn="ctr"/>
            <a:endParaRPr lang="en-US" b="1" dirty="0"/>
          </a:p>
          <a:p>
            <a:pPr algn="ctr"/>
            <a:r>
              <a:rPr lang="en-US" b="1" dirty="0"/>
              <a:t>All of the above</a:t>
            </a:r>
          </a:p>
          <a:p>
            <a:pPr algn="ctr"/>
            <a:endParaRPr lang="en-US" b="1" dirty="0"/>
          </a:p>
        </p:txBody>
      </p:sp>
    </p:spTree>
    <p:extLst>
      <p:ext uri="{BB962C8B-B14F-4D97-AF65-F5344CB8AC3E}">
        <p14:creationId xmlns:p14="http://schemas.microsoft.com/office/powerpoint/2010/main" val="157582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rgbClr val="FFFF00"/>
          </a:solidFill>
        </p:spPr>
        <p:txBody>
          <a:bodyPr/>
          <a:lstStyle/>
          <a:p>
            <a:r>
              <a:rPr lang="en-US" b="1" dirty="0">
                <a:latin typeface="Times New Roman" panose="02020603050405020304" pitchFamily="18" charset="0"/>
                <a:cs typeface="Times New Roman" panose="02020603050405020304" pitchFamily="18" charset="0"/>
              </a:rPr>
              <a:t>Archaeology Quiz</a:t>
            </a:r>
            <a:endParaRPr lang="en-US" dirty="0"/>
          </a:p>
        </p:txBody>
      </p:sp>
      <p:sp>
        <p:nvSpPr>
          <p:cNvPr id="3" name="TextBox 2"/>
          <p:cNvSpPr txBox="1"/>
          <p:nvPr/>
        </p:nvSpPr>
        <p:spPr>
          <a:xfrm>
            <a:off x="609600" y="1447800"/>
            <a:ext cx="8077200" cy="830997"/>
          </a:xfrm>
          <a:prstGeom prst="rect">
            <a:avLst/>
          </a:prstGeom>
          <a:solidFill>
            <a:srgbClr val="00B0F0"/>
          </a:solidFill>
        </p:spPr>
        <p:txBody>
          <a:bodyPr wrap="square" rtlCol="0">
            <a:spAutoFit/>
          </a:bodyPr>
          <a:lstStyle/>
          <a:p>
            <a:pPr algn="ctr"/>
            <a:r>
              <a:rPr lang="en-US" sz="2400" b="1" dirty="0"/>
              <a:t>Very carefully digging square holes to find the remains of human belongings is called___________________________.</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8900" y="2431197"/>
            <a:ext cx="4038600" cy="4426803"/>
          </a:xfrm>
          <a:prstGeom prst="rect">
            <a:avLst/>
          </a:prstGeom>
        </p:spPr>
      </p:pic>
    </p:spTree>
    <p:extLst>
      <p:ext uri="{BB962C8B-B14F-4D97-AF65-F5344CB8AC3E}">
        <p14:creationId xmlns:p14="http://schemas.microsoft.com/office/powerpoint/2010/main" val="308071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b="1" dirty="0">
                <a:latin typeface="Times New Roman" panose="02020603050405020304" pitchFamily="18" charset="0"/>
                <a:cs typeface="Times New Roman" panose="02020603050405020304" pitchFamily="18" charset="0"/>
              </a:rPr>
              <a:t>Archaeology Quiz</a:t>
            </a:r>
            <a:endParaRPr lang="en-US" dirty="0"/>
          </a:p>
        </p:txBody>
      </p:sp>
      <p:sp>
        <p:nvSpPr>
          <p:cNvPr id="3" name="TextBox 2"/>
          <p:cNvSpPr txBox="1"/>
          <p:nvPr/>
        </p:nvSpPr>
        <p:spPr>
          <a:xfrm>
            <a:off x="533400" y="1676400"/>
            <a:ext cx="8153400" cy="830997"/>
          </a:xfrm>
          <a:prstGeom prst="rect">
            <a:avLst/>
          </a:prstGeom>
          <a:solidFill>
            <a:srgbClr val="FF0000"/>
          </a:solidFill>
        </p:spPr>
        <p:txBody>
          <a:bodyPr wrap="square" rtlCol="0">
            <a:spAutoFit/>
          </a:bodyPr>
          <a:lstStyle/>
          <a:p>
            <a:pPr algn="ctr"/>
            <a:r>
              <a:rPr lang="en-US" sz="2400" b="1" dirty="0"/>
              <a:t>TRUE OR FALSE</a:t>
            </a:r>
          </a:p>
          <a:p>
            <a:pPr algn="ctr"/>
            <a:r>
              <a:rPr lang="en-US" sz="2400" b="1" dirty="0"/>
              <a:t>Archaeologists and Paleontologists are the same thing.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3899" y="2819400"/>
            <a:ext cx="3352401" cy="3679935"/>
          </a:xfrm>
          <a:prstGeom prst="rect">
            <a:avLst/>
          </a:prstGeom>
        </p:spPr>
      </p:pic>
    </p:spTree>
    <p:extLst>
      <p:ext uri="{BB962C8B-B14F-4D97-AF65-F5344CB8AC3E}">
        <p14:creationId xmlns:p14="http://schemas.microsoft.com/office/powerpoint/2010/main" val="208528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5429" y="838200"/>
            <a:ext cx="4800600" cy="4299771"/>
          </a:xfrm>
          <a:prstGeom prst="rect">
            <a:avLst/>
          </a:prstGeom>
        </p:spPr>
      </p:pic>
      <p:sp>
        <p:nvSpPr>
          <p:cNvPr id="2" name="Title 1"/>
          <p:cNvSpPr>
            <a:spLocks noGrp="1"/>
          </p:cNvSpPr>
          <p:nvPr>
            <p:ph type="title"/>
          </p:nvPr>
        </p:nvSpPr>
        <p:spPr>
          <a:xfrm>
            <a:off x="457200" y="80889"/>
            <a:ext cx="8229600" cy="909711"/>
          </a:xfrm>
          <a:solidFill>
            <a:srgbClr val="FFFF00"/>
          </a:solidFill>
        </p:spPr>
        <p:txBody>
          <a:bodyPr/>
          <a:lstStyle/>
          <a:p>
            <a:r>
              <a:rPr lang="en-US" b="1" dirty="0">
                <a:latin typeface="Times New Roman" panose="02020603050405020304" pitchFamily="18" charset="0"/>
                <a:cs typeface="Times New Roman" panose="02020603050405020304" pitchFamily="18" charset="0"/>
              </a:rPr>
              <a:t>Archaeology Quiz</a:t>
            </a:r>
            <a:endParaRPr lang="en-US" dirty="0"/>
          </a:p>
        </p:txBody>
      </p:sp>
      <p:sp>
        <p:nvSpPr>
          <p:cNvPr id="3" name="TextBox 2"/>
          <p:cNvSpPr txBox="1"/>
          <p:nvPr/>
        </p:nvSpPr>
        <p:spPr>
          <a:xfrm>
            <a:off x="457200" y="1182969"/>
            <a:ext cx="8229600" cy="461665"/>
          </a:xfrm>
          <a:prstGeom prst="rect">
            <a:avLst/>
          </a:prstGeom>
          <a:solidFill>
            <a:srgbClr val="FFCC66"/>
          </a:solidFill>
        </p:spPr>
        <p:txBody>
          <a:bodyPr wrap="square" rtlCol="0">
            <a:spAutoFit/>
          </a:bodyPr>
          <a:lstStyle/>
          <a:p>
            <a:pPr algn="ctr"/>
            <a:r>
              <a:rPr lang="en-US" sz="2400" b="1" dirty="0"/>
              <a:t>Which of these things do historians use to study the past?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2443" y="1733595"/>
            <a:ext cx="3048000" cy="2442932"/>
          </a:xfrm>
          <a:prstGeom prst="rect">
            <a:avLst/>
          </a:prstGeom>
        </p:spPr>
      </p:pic>
      <p:sp>
        <p:nvSpPr>
          <p:cNvPr id="8" name="TextBox 7"/>
          <p:cNvSpPr txBox="1"/>
          <p:nvPr/>
        </p:nvSpPr>
        <p:spPr>
          <a:xfrm>
            <a:off x="3124199" y="5486401"/>
            <a:ext cx="2648243" cy="461665"/>
          </a:xfrm>
          <a:prstGeom prst="rect">
            <a:avLst/>
          </a:prstGeom>
          <a:solidFill>
            <a:schemeClr val="tx2">
              <a:lumMod val="60000"/>
              <a:lumOff val="40000"/>
            </a:schemeClr>
          </a:solidFill>
        </p:spPr>
        <p:txBody>
          <a:bodyPr wrap="square" rtlCol="0">
            <a:spAutoFit/>
          </a:bodyPr>
          <a:lstStyle/>
          <a:p>
            <a:pPr algn="ctr"/>
            <a:r>
              <a:rPr lang="en-US" sz="2400" b="1" dirty="0"/>
              <a:t>All of these things</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2286000"/>
            <a:ext cx="3048000" cy="1714500"/>
          </a:xfrm>
          <a:prstGeom prst="rect">
            <a:avLst/>
          </a:prstGeom>
        </p:spPr>
      </p:pic>
      <p:sp>
        <p:nvSpPr>
          <p:cNvPr id="6" name="TextBox 5"/>
          <p:cNvSpPr txBox="1"/>
          <p:nvPr/>
        </p:nvSpPr>
        <p:spPr>
          <a:xfrm>
            <a:off x="3581400" y="4223367"/>
            <a:ext cx="1600200" cy="461665"/>
          </a:xfrm>
          <a:prstGeom prst="rect">
            <a:avLst/>
          </a:prstGeom>
          <a:solidFill>
            <a:schemeClr val="accent1"/>
          </a:solidFill>
        </p:spPr>
        <p:txBody>
          <a:bodyPr wrap="square" rtlCol="0">
            <a:spAutoFit/>
          </a:bodyPr>
          <a:lstStyle/>
          <a:p>
            <a:pPr algn="ctr"/>
            <a:r>
              <a:rPr lang="en-US" sz="2400" b="1" dirty="0"/>
              <a:t>Maps</a:t>
            </a:r>
          </a:p>
        </p:txBody>
      </p:sp>
      <p:sp>
        <p:nvSpPr>
          <p:cNvPr id="10" name="TextBox 9"/>
          <p:cNvSpPr txBox="1"/>
          <p:nvPr/>
        </p:nvSpPr>
        <p:spPr>
          <a:xfrm>
            <a:off x="800100" y="4176527"/>
            <a:ext cx="1600200" cy="461665"/>
          </a:xfrm>
          <a:prstGeom prst="rect">
            <a:avLst/>
          </a:prstGeom>
          <a:solidFill>
            <a:schemeClr val="accent1"/>
          </a:solidFill>
        </p:spPr>
        <p:txBody>
          <a:bodyPr wrap="square" rtlCol="0">
            <a:spAutoFit/>
          </a:bodyPr>
          <a:lstStyle/>
          <a:p>
            <a:pPr algn="ctr"/>
            <a:r>
              <a:rPr lang="en-US" sz="2400" b="1" dirty="0"/>
              <a:t>Letters</a:t>
            </a:r>
          </a:p>
        </p:txBody>
      </p:sp>
      <p:sp>
        <p:nvSpPr>
          <p:cNvPr id="11" name="TextBox 10"/>
          <p:cNvSpPr txBox="1"/>
          <p:nvPr/>
        </p:nvSpPr>
        <p:spPr>
          <a:xfrm>
            <a:off x="6705600" y="4246813"/>
            <a:ext cx="1600200" cy="461665"/>
          </a:xfrm>
          <a:prstGeom prst="rect">
            <a:avLst/>
          </a:prstGeom>
          <a:solidFill>
            <a:schemeClr val="accent1"/>
          </a:solidFill>
        </p:spPr>
        <p:txBody>
          <a:bodyPr wrap="square" rtlCol="0">
            <a:spAutoFit/>
          </a:bodyPr>
          <a:lstStyle/>
          <a:p>
            <a:pPr algn="ctr"/>
            <a:r>
              <a:rPr lang="en-US" sz="2400" b="1" dirty="0"/>
              <a:t>Books</a:t>
            </a:r>
          </a:p>
        </p:txBody>
      </p:sp>
    </p:spTree>
    <p:extLst>
      <p:ext uri="{BB962C8B-B14F-4D97-AF65-F5344CB8AC3E}">
        <p14:creationId xmlns:p14="http://schemas.microsoft.com/office/powerpoint/2010/main" val="240977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905000" y="-76200"/>
            <a:ext cx="5486400"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The Lenape</a:t>
            </a:r>
          </a:p>
        </p:txBody>
      </p:sp>
      <p:sp>
        <p:nvSpPr>
          <p:cNvPr id="2" name="TextBox 1"/>
          <p:cNvSpPr txBox="1"/>
          <p:nvPr/>
        </p:nvSpPr>
        <p:spPr>
          <a:xfrm>
            <a:off x="1524000" y="636375"/>
            <a:ext cx="6248400"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a:cs typeface="Aharoni" panose="02010803020104030203" pitchFamily="2" charset="-79"/>
              </a:rPr>
              <a:t>They settled in the New Jersey area thousands of years ago. </a:t>
            </a:r>
          </a:p>
          <a:p>
            <a:pPr algn="ctr"/>
            <a:r>
              <a:rPr lang="en-US" b="1" dirty="0">
                <a:cs typeface="Aharoni" panose="02010803020104030203" pitchFamily="2" charset="-79"/>
              </a:rPr>
              <a:t>They fished and hunted and collected seeds, roots and nuts. After some time, they began to farm the land. </a:t>
            </a:r>
          </a:p>
        </p:txBody>
      </p:sp>
      <p:sp>
        <p:nvSpPr>
          <p:cNvPr id="10" name="TextBox 9"/>
          <p:cNvSpPr txBox="1"/>
          <p:nvPr/>
        </p:nvSpPr>
        <p:spPr>
          <a:xfrm>
            <a:off x="1514475" y="5638800"/>
            <a:ext cx="6248400"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a:t>As more and more European colonists came, the </a:t>
            </a:r>
            <a:r>
              <a:rPr lang="en-US" b="1" dirty="0" err="1"/>
              <a:t>Lenni</a:t>
            </a:r>
            <a:r>
              <a:rPr lang="en-US" b="1" dirty="0"/>
              <a:t> Lenape were pushed from their lands and eventually most were relocated to Oklahoma where many descendants still live today.</a:t>
            </a:r>
          </a:p>
        </p:txBody>
      </p:sp>
      <p:pic>
        <p:nvPicPr>
          <p:cNvPr id="7" name="Picture 6" descr="A picture containing text, grass&#10;&#10;Description automatically generated">
            <a:extLst>
              <a:ext uri="{FF2B5EF4-FFF2-40B4-BE49-F238E27FC236}">
                <a16:creationId xmlns:a16="http://schemas.microsoft.com/office/drawing/2014/main" id="{E3865CEA-E0C2-4446-9C70-FD856FC2A1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4660" y="1559705"/>
            <a:ext cx="6237740" cy="4155295"/>
          </a:xfrm>
          <a:prstGeom prst="rect">
            <a:avLst/>
          </a:prstGeom>
        </p:spPr>
      </p:pic>
    </p:spTree>
    <p:extLst>
      <p:ext uri="{BB962C8B-B14F-4D97-AF65-F5344CB8AC3E}">
        <p14:creationId xmlns:p14="http://schemas.microsoft.com/office/powerpoint/2010/main" val="264209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a:solidFill>
            <a:srgbClr val="FFFF00"/>
          </a:solidFill>
        </p:spPr>
        <p:txBody>
          <a:bodyPr/>
          <a:lstStyle/>
          <a:p>
            <a:r>
              <a:rPr lang="en-US" b="1" dirty="0">
                <a:latin typeface="Times New Roman" panose="02020603050405020304" pitchFamily="18" charset="0"/>
                <a:cs typeface="Times New Roman" panose="02020603050405020304" pitchFamily="18" charset="0"/>
              </a:rPr>
              <a:t>Archaeology Quiz</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447800"/>
            <a:ext cx="5679103" cy="37671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457200" y="5638800"/>
            <a:ext cx="8153400" cy="830997"/>
          </a:xfrm>
          <a:prstGeom prst="rect">
            <a:avLst/>
          </a:prstGeom>
          <a:solidFill>
            <a:srgbClr val="FF0000"/>
          </a:solidFill>
        </p:spPr>
        <p:txBody>
          <a:bodyPr wrap="square" rtlCol="0">
            <a:spAutoFit/>
          </a:bodyPr>
          <a:lstStyle/>
          <a:p>
            <a:pPr algn="ctr"/>
            <a:r>
              <a:rPr lang="en-US" sz="2400" b="1" dirty="0"/>
              <a:t>An object made or changed by a human is called _____________________.</a:t>
            </a:r>
          </a:p>
        </p:txBody>
      </p:sp>
    </p:spTree>
    <p:extLst>
      <p:ext uri="{BB962C8B-B14F-4D97-AF65-F5344CB8AC3E}">
        <p14:creationId xmlns:p14="http://schemas.microsoft.com/office/powerpoint/2010/main" val="256958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a:solidFill>
            <a:srgbClr val="FFFF00"/>
          </a:solidFill>
        </p:spPr>
        <p:txBody>
          <a:bodyPr/>
          <a:lstStyle/>
          <a:p>
            <a:r>
              <a:rPr lang="en-US" b="1" dirty="0">
                <a:latin typeface="Times New Roman" panose="02020603050405020304" pitchFamily="18" charset="0"/>
                <a:cs typeface="Times New Roman" panose="02020603050405020304" pitchFamily="18" charset="0"/>
              </a:rPr>
              <a:t>Archaeology Quiz</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4279236"/>
            <a:ext cx="2590800" cy="25908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1619658"/>
            <a:ext cx="2667000" cy="2667000"/>
          </a:xfrm>
          <a:prstGeom prst="rect">
            <a:avLst/>
          </a:prstGeom>
        </p:spPr>
      </p:pic>
      <p:sp>
        <p:nvSpPr>
          <p:cNvPr id="5" name="TextBox 4"/>
          <p:cNvSpPr txBox="1"/>
          <p:nvPr/>
        </p:nvSpPr>
        <p:spPr>
          <a:xfrm>
            <a:off x="457200" y="1157993"/>
            <a:ext cx="8153400" cy="461665"/>
          </a:xfrm>
          <a:prstGeom prst="rect">
            <a:avLst/>
          </a:prstGeom>
          <a:solidFill>
            <a:srgbClr val="CC0099"/>
          </a:solidFill>
        </p:spPr>
        <p:txBody>
          <a:bodyPr wrap="square" rtlCol="0">
            <a:spAutoFit/>
          </a:bodyPr>
          <a:lstStyle/>
          <a:p>
            <a:pPr algn="ctr"/>
            <a:r>
              <a:rPr lang="en-US" sz="2400" b="1" dirty="0"/>
              <a:t>Which of these is </a:t>
            </a:r>
            <a:r>
              <a:rPr lang="en-US" sz="2400" b="1" i="1" dirty="0"/>
              <a:t>organic</a:t>
            </a:r>
            <a:r>
              <a:rPr lang="en-US" sz="2400" b="1" dirty="0"/>
              <a:t> and will </a:t>
            </a:r>
            <a:r>
              <a:rPr lang="en-US" sz="2400" b="1" i="1" dirty="0"/>
              <a:t>decay</a:t>
            </a:r>
            <a:r>
              <a:rPr lang="en-US" sz="2400" b="1" dirty="0"/>
              <a:t> under the ground?</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4555394"/>
            <a:ext cx="1866900" cy="1798447"/>
          </a:xfrm>
          <a:prstGeom prst="rect">
            <a:avLst/>
          </a:prstGeom>
        </p:spPr>
      </p:pic>
      <p:sp>
        <p:nvSpPr>
          <p:cNvPr id="9" name="TextBox 8"/>
          <p:cNvSpPr txBox="1"/>
          <p:nvPr/>
        </p:nvSpPr>
        <p:spPr>
          <a:xfrm>
            <a:off x="1282505" y="4079181"/>
            <a:ext cx="1600200" cy="400110"/>
          </a:xfrm>
          <a:prstGeom prst="rect">
            <a:avLst/>
          </a:prstGeom>
          <a:solidFill>
            <a:schemeClr val="accent1"/>
          </a:solidFill>
        </p:spPr>
        <p:txBody>
          <a:bodyPr wrap="square" rtlCol="0">
            <a:spAutoFit/>
          </a:bodyPr>
          <a:lstStyle/>
          <a:p>
            <a:pPr algn="ctr"/>
            <a:r>
              <a:rPr lang="en-US" sz="2000" b="1" dirty="0"/>
              <a:t>Arrowhead</a:t>
            </a:r>
          </a:p>
        </p:txBody>
      </p:sp>
      <p:sp>
        <p:nvSpPr>
          <p:cNvPr id="10" name="TextBox 9"/>
          <p:cNvSpPr txBox="1"/>
          <p:nvPr/>
        </p:nvSpPr>
        <p:spPr>
          <a:xfrm>
            <a:off x="6229350" y="4127149"/>
            <a:ext cx="1600200" cy="400110"/>
          </a:xfrm>
          <a:prstGeom prst="rect">
            <a:avLst/>
          </a:prstGeom>
          <a:solidFill>
            <a:schemeClr val="accent1"/>
          </a:solidFill>
        </p:spPr>
        <p:txBody>
          <a:bodyPr wrap="square" rtlCol="0">
            <a:spAutoFit/>
          </a:bodyPr>
          <a:lstStyle/>
          <a:p>
            <a:pPr algn="ctr"/>
            <a:r>
              <a:rPr lang="en-US" sz="2000" b="1" dirty="0"/>
              <a:t>Wood</a:t>
            </a:r>
          </a:p>
        </p:txBody>
      </p:sp>
      <p:sp>
        <p:nvSpPr>
          <p:cNvPr id="11" name="TextBox 10"/>
          <p:cNvSpPr txBox="1"/>
          <p:nvPr/>
        </p:nvSpPr>
        <p:spPr>
          <a:xfrm>
            <a:off x="1143000" y="6257507"/>
            <a:ext cx="1600200" cy="400110"/>
          </a:xfrm>
          <a:prstGeom prst="rect">
            <a:avLst/>
          </a:prstGeom>
          <a:solidFill>
            <a:schemeClr val="accent1"/>
          </a:solidFill>
        </p:spPr>
        <p:txBody>
          <a:bodyPr wrap="square" rtlCol="0">
            <a:spAutoFit/>
          </a:bodyPr>
          <a:lstStyle/>
          <a:p>
            <a:pPr algn="ctr"/>
            <a:r>
              <a:rPr lang="en-US" sz="2000" b="1" dirty="0"/>
              <a:t>Bottle</a:t>
            </a:r>
          </a:p>
        </p:txBody>
      </p:sp>
      <p:sp>
        <p:nvSpPr>
          <p:cNvPr id="12" name="TextBox 11"/>
          <p:cNvSpPr txBox="1"/>
          <p:nvPr/>
        </p:nvSpPr>
        <p:spPr>
          <a:xfrm>
            <a:off x="6207076" y="6274733"/>
            <a:ext cx="1600200" cy="400110"/>
          </a:xfrm>
          <a:prstGeom prst="rect">
            <a:avLst/>
          </a:prstGeom>
          <a:solidFill>
            <a:schemeClr val="accent1"/>
          </a:solidFill>
        </p:spPr>
        <p:txBody>
          <a:bodyPr wrap="square" rtlCol="0">
            <a:spAutoFit/>
          </a:bodyPr>
          <a:lstStyle/>
          <a:p>
            <a:pPr algn="ctr"/>
            <a:r>
              <a:rPr lang="en-US" sz="2000" b="1" dirty="0"/>
              <a:t>Coin</a:t>
            </a:r>
          </a:p>
        </p:txBody>
      </p:sp>
      <p:pic>
        <p:nvPicPr>
          <p:cNvPr id="13" name="Picture 12" descr="A picture containing food, doughnut, donut, piece&#10;&#10;Description automatically generated">
            <a:extLst>
              <a:ext uri="{FF2B5EF4-FFF2-40B4-BE49-F238E27FC236}">
                <a16:creationId xmlns:a16="http://schemas.microsoft.com/office/drawing/2014/main" id="{71B7D358-6835-49A9-9BF9-CD9D1AC39E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238492" y="1753706"/>
            <a:ext cx="1644213" cy="2225447"/>
          </a:xfrm>
          <a:prstGeom prst="rect">
            <a:avLst/>
          </a:prstGeom>
        </p:spPr>
      </p:pic>
    </p:spTree>
    <p:extLst>
      <p:ext uri="{BB962C8B-B14F-4D97-AF65-F5344CB8AC3E}">
        <p14:creationId xmlns:p14="http://schemas.microsoft.com/office/powerpoint/2010/main" val="396764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a:solidFill>
            <a:srgbClr val="FFFF00"/>
          </a:solidFill>
        </p:spPr>
        <p:txBody>
          <a:bodyPr/>
          <a:lstStyle/>
          <a:p>
            <a:r>
              <a:rPr lang="en-US" b="1" dirty="0">
                <a:latin typeface="Times New Roman" panose="02020603050405020304" pitchFamily="18" charset="0"/>
                <a:cs typeface="Times New Roman" panose="02020603050405020304" pitchFamily="18" charset="0"/>
              </a:rPr>
              <a:t>Archaeology Quiz</a:t>
            </a:r>
            <a:endParaRPr lang="en-US" dirty="0"/>
          </a:p>
        </p:txBody>
      </p:sp>
      <p:sp>
        <p:nvSpPr>
          <p:cNvPr id="3" name="TextBox 2"/>
          <p:cNvSpPr txBox="1"/>
          <p:nvPr/>
        </p:nvSpPr>
        <p:spPr>
          <a:xfrm>
            <a:off x="457200" y="1295400"/>
            <a:ext cx="8305800" cy="830997"/>
          </a:xfrm>
          <a:prstGeom prst="rect">
            <a:avLst/>
          </a:prstGeom>
          <a:solidFill>
            <a:srgbClr val="FF3300"/>
          </a:solidFill>
        </p:spPr>
        <p:txBody>
          <a:bodyPr wrap="square" rtlCol="0">
            <a:spAutoFit/>
          </a:bodyPr>
          <a:lstStyle/>
          <a:p>
            <a:pPr algn="ctr"/>
            <a:r>
              <a:rPr lang="en-US" sz="2400" b="1" dirty="0"/>
              <a:t>TRUE OR FALSE</a:t>
            </a:r>
          </a:p>
          <a:p>
            <a:pPr algn="ctr"/>
            <a:r>
              <a:rPr lang="en-US" sz="2400" b="1" i="1" dirty="0"/>
              <a:t>Archaeologists</a:t>
            </a:r>
            <a:r>
              <a:rPr lang="en-US" sz="2400" b="1" dirty="0"/>
              <a:t> study the past through the </a:t>
            </a:r>
            <a:r>
              <a:rPr lang="en-US" sz="2400" b="1" i="1" dirty="0"/>
              <a:t>artifacts</a:t>
            </a:r>
            <a:r>
              <a:rPr lang="en-US" sz="2400" b="1" dirty="0"/>
              <a:t> they find.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5020" y="2514600"/>
            <a:ext cx="5148775" cy="38456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0508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close up of a tool&#10;&#10;Description automatically generated">
            <a:extLst>
              <a:ext uri="{FF2B5EF4-FFF2-40B4-BE49-F238E27FC236}">
                <a16:creationId xmlns:a16="http://schemas.microsoft.com/office/drawing/2014/main" id="{4ADF217B-8A8E-4715-81A5-2752F00D57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356347"/>
            <a:ext cx="3164216" cy="2106181"/>
          </a:xfrm>
          <a:prstGeom prst="rect">
            <a:avLst/>
          </a:prstGeom>
        </p:spPr>
      </p:pic>
      <p:sp>
        <p:nvSpPr>
          <p:cNvPr id="2" name="Title 1"/>
          <p:cNvSpPr>
            <a:spLocks noGrp="1"/>
          </p:cNvSpPr>
          <p:nvPr>
            <p:ph type="title"/>
          </p:nvPr>
        </p:nvSpPr>
        <p:spPr>
          <a:xfrm>
            <a:off x="457200" y="152400"/>
            <a:ext cx="8229600" cy="868362"/>
          </a:xfrm>
          <a:solidFill>
            <a:srgbClr val="FFFF00"/>
          </a:solidFill>
        </p:spPr>
        <p:txBody>
          <a:bodyPr/>
          <a:lstStyle/>
          <a:p>
            <a:r>
              <a:rPr lang="en-US" b="1" dirty="0">
                <a:latin typeface="Times New Roman" panose="02020603050405020304" pitchFamily="18" charset="0"/>
                <a:cs typeface="Times New Roman" panose="02020603050405020304" pitchFamily="18" charset="0"/>
              </a:rPr>
              <a:t>Archaeology Quiz</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369144">
            <a:off x="5622334" y="1477574"/>
            <a:ext cx="2435146" cy="252109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6340" y="3975328"/>
            <a:ext cx="2346404" cy="2346404"/>
          </a:xfrm>
          <a:prstGeom prst="rect">
            <a:avLst/>
          </a:prstGeom>
        </p:spPr>
      </p:pic>
      <p:sp>
        <p:nvSpPr>
          <p:cNvPr id="7" name="TextBox 6"/>
          <p:cNvSpPr txBox="1"/>
          <p:nvPr/>
        </p:nvSpPr>
        <p:spPr>
          <a:xfrm>
            <a:off x="533400" y="1143000"/>
            <a:ext cx="8305800" cy="461665"/>
          </a:xfrm>
          <a:prstGeom prst="rect">
            <a:avLst/>
          </a:prstGeom>
          <a:solidFill>
            <a:srgbClr val="CC0099"/>
          </a:solidFill>
        </p:spPr>
        <p:txBody>
          <a:bodyPr wrap="square" rtlCol="0">
            <a:spAutoFit/>
          </a:bodyPr>
          <a:lstStyle/>
          <a:p>
            <a:pPr algn="ctr"/>
            <a:r>
              <a:rPr lang="en-US" sz="2400" b="1" dirty="0"/>
              <a:t>Which of these is NOT an archaeologist’s tool?</a:t>
            </a:r>
          </a:p>
        </p:txBody>
      </p:sp>
      <p:sp>
        <p:nvSpPr>
          <p:cNvPr id="8" name="TextBox 7"/>
          <p:cNvSpPr txBox="1"/>
          <p:nvPr/>
        </p:nvSpPr>
        <p:spPr>
          <a:xfrm>
            <a:off x="760085" y="3520577"/>
            <a:ext cx="1600200" cy="400110"/>
          </a:xfrm>
          <a:prstGeom prst="rect">
            <a:avLst/>
          </a:prstGeom>
          <a:solidFill>
            <a:schemeClr val="accent1"/>
          </a:solidFill>
        </p:spPr>
        <p:txBody>
          <a:bodyPr wrap="square" rtlCol="0">
            <a:spAutoFit/>
          </a:bodyPr>
          <a:lstStyle/>
          <a:p>
            <a:pPr algn="ctr"/>
            <a:r>
              <a:rPr lang="en-US" sz="2000" b="1" dirty="0"/>
              <a:t>Wrench</a:t>
            </a:r>
          </a:p>
        </p:txBody>
      </p:sp>
      <p:sp>
        <p:nvSpPr>
          <p:cNvPr id="9" name="TextBox 8"/>
          <p:cNvSpPr txBox="1"/>
          <p:nvPr/>
        </p:nvSpPr>
        <p:spPr>
          <a:xfrm>
            <a:off x="5542352" y="3536839"/>
            <a:ext cx="1600200" cy="400110"/>
          </a:xfrm>
          <a:prstGeom prst="rect">
            <a:avLst/>
          </a:prstGeom>
          <a:solidFill>
            <a:schemeClr val="accent1"/>
          </a:solidFill>
        </p:spPr>
        <p:txBody>
          <a:bodyPr wrap="square" rtlCol="0">
            <a:spAutoFit/>
          </a:bodyPr>
          <a:lstStyle/>
          <a:p>
            <a:pPr algn="ctr"/>
            <a:r>
              <a:rPr lang="en-US" sz="2000" b="1" dirty="0"/>
              <a:t>Shovel</a:t>
            </a:r>
          </a:p>
        </p:txBody>
      </p:sp>
      <p:sp>
        <p:nvSpPr>
          <p:cNvPr id="10" name="TextBox 9"/>
          <p:cNvSpPr txBox="1"/>
          <p:nvPr/>
        </p:nvSpPr>
        <p:spPr>
          <a:xfrm>
            <a:off x="685367" y="5896205"/>
            <a:ext cx="1600200" cy="400110"/>
          </a:xfrm>
          <a:prstGeom prst="rect">
            <a:avLst/>
          </a:prstGeom>
          <a:solidFill>
            <a:schemeClr val="accent1"/>
          </a:solidFill>
        </p:spPr>
        <p:txBody>
          <a:bodyPr wrap="square" rtlCol="0">
            <a:spAutoFit/>
          </a:bodyPr>
          <a:lstStyle/>
          <a:p>
            <a:pPr algn="ctr"/>
            <a:r>
              <a:rPr lang="en-US" sz="2000" b="1" dirty="0"/>
              <a:t>Screen</a:t>
            </a:r>
          </a:p>
        </p:txBody>
      </p:sp>
      <p:pic>
        <p:nvPicPr>
          <p:cNvPr id="13" name="Picture 12">
            <a:extLst>
              <a:ext uri="{FF2B5EF4-FFF2-40B4-BE49-F238E27FC236}">
                <a16:creationId xmlns:a16="http://schemas.microsoft.com/office/drawing/2014/main" id="{596A6190-4CCA-4D80-9A2B-C1E1307966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74258" y="4223199"/>
            <a:ext cx="2681684" cy="1712367"/>
          </a:xfrm>
          <a:prstGeom prst="rect">
            <a:avLst/>
          </a:prstGeom>
        </p:spPr>
      </p:pic>
      <p:sp>
        <p:nvSpPr>
          <p:cNvPr id="11" name="TextBox 10"/>
          <p:cNvSpPr txBox="1"/>
          <p:nvPr/>
        </p:nvSpPr>
        <p:spPr>
          <a:xfrm>
            <a:off x="5334000" y="5889548"/>
            <a:ext cx="2362200" cy="400110"/>
          </a:xfrm>
          <a:prstGeom prst="rect">
            <a:avLst/>
          </a:prstGeom>
          <a:solidFill>
            <a:schemeClr val="accent1"/>
          </a:solidFill>
        </p:spPr>
        <p:txBody>
          <a:bodyPr wrap="square" rtlCol="0">
            <a:spAutoFit/>
          </a:bodyPr>
          <a:lstStyle/>
          <a:p>
            <a:pPr algn="ctr"/>
            <a:r>
              <a:rPr lang="en-US" sz="2000" b="1" dirty="0"/>
              <a:t>Measuring Tape</a:t>
            </a:r>
          </a:p>
        </p:txBody>
      </p:sp>
    </p:spTree>
    <p:extLst>
      <p:ext uri="{BB962C8B-B14F-4D97-AF65-F5344CB8AC3E}">
        <p14:creationId xmlns:p14="http://schemas.microsoft.com/office/powerpoint/2010/main" val="216209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rgbClr val="FFFF00"/>
          </a:solidFill>
        </p:spPr>
        <p:txBody>
          <a:bodyPr/>
          <a:lstStyle/>
          <a:p>
            <a:r>
              <a:rPr lang="en-US" b="1" dirty="0">
                <a:latin typeface="Times New Roman" panose="02020603050405020304" pitchFamily="18" charset="0"/>
                <a:cs typeface="Times New Roman" panose="02020603050405020304" pitchFamily="18" charset="0"/>
              </a:rPr>
              <a:t>Archaeology Quiz</a:t>
            </a:r>
            <a:endParaRPr lang="en-US" dirty="0"/>
          </a:p>
        </p:txBody>
      </p:sp>
      <p:sp>
        <p:nvSpPr>
          <p:cNvPr id="4" name="TextBox 3"/>
          <p:cNvSpPr txBox="1"/>
          <p:nvPr/>
        </p:nvSpPr>
        <p:spPr>
          <a:xfrm>
            <a:off x="609600" y="4206420"/>
            <a:ext cx="8077200" cy="461665"/>
          </a:xfrm>
          <a:prstGeom prst="rect">
            <a:avLst/>
          </a:prstGeom>
          <a:solidFill>
            <a:srgbClr val="00B050"/>
          </a:solidFill>
        </p:spPr>
        <p:txBody>
          <a:bodyPr wrap="square" rtlCol="0">
            <a:spAutoFit/>
          </a:bodyPr>
          <a:lstStyle/>
          <a:p>
            <a:pPr algn="ctr"/>
            <a:r>
              <a:rPr lang="en-US" sz="2400" b="1" dirty="0"/>
              <a:t>What do archaeologists use these for?</a:t>
            </a:r>
          </a:p>
        </p:txBody>
      </p:sp>
      <p:sp>
        <p:nvSpPr>
          <p:cNvPr id="5" name="TextBox 4"/>
          <p:cNvSpPr txBox="1"/>
          <p:nvPr/>
        </p:nvSpPr>
        <p:spPr>
          <a:xfrm>
            <a:off x="533400" y="5105400"/>
            <a:ext cx="3276600" cy="369332"/>
          </a:xfrm>
          <a:prstGeom prst="rect">
            <a:avLst/>
          </a:prstGeom>
          <a:solidFill>
            <a:srgbClr val="92D050"/>
          </a:solidFill>
        </p:spPr>
        <p:txBody>
          <a:bodyPr wrap="square" rtlCol="0">
            <a:spAutoFit/>
          </a:bodyPr>
          <a:lstStyle/>
          <a:p>
            <a:pPr algn="ctr"/>
            <a:r>
              <a:rPr lang="en-US" b="1" dirty="0"/>
              <a:t>Painting the artifacts</a:t>
            </a:r>
          </a:p>
        </p:txBody>
      </p:sp>
      <p:sp>
        <p:nvSpPr>
          <p:cNvPr id="6" name="TextBox 5"/>
          <p:cNvSpPr txBox="1"/>
          <p:nvPr/>
        </p:nvSpPr>
        <p:spPr>
          <a:xfrm>
            <a:off x="5262489" y="5072965"/>
            <a:ext cx="3276600" cy="646331"/>
          </a:xfrm>
          <a:prstGeom prst="rect">
            <a:avLst/>
          </a:prstGeom>
          <a:solidFill>
            <a:srgbClr val="00B0F0"/>
          </a:solidFill>
        </p:spPr>
        <p:txBody>
          <a:bodyPr wrap="square" rtlCol="0">
            <a:spAutoFit/>
          </a:bodyPr>
          <a:lstStyle/>
          <a:p>
            <a:pPr algn="ctr"/>
            <a:r>
              <a:rPr lang="en-US" b="1" dirty="0"/>
              <a:t>Painting a picture of the excavation</a:t>
            </a:r>
          </a:p>
        </p:txBody>
      </p:sp>
      <p:sp>
        <p:nvSpPr>
          <p:cNvPr id="7" name="TextBox 6"/>
          <p:cNvSpPr txBox="1"/>
          <p:nvPr/>
        </p:nvSpPr>
        <p:spPr>
          <a:xfrm>
            <a:off x="533400" y="5871696"/>
            <a:ext cx="3276600" cy="646331"/>
          </a:xfrm>
          <a:prstGeom prst="rect">
            <a:avLst/>
          </a:prstGeom>
          <a:solidFill>
            <a:srgbClr val="FF0000"/>
          </a:solidFill>
        </p:spPr>
        <p:txBody>
          <a:bodyPr wrap="square" rtlCol="0">
            <a:spAutoFit/>
          </a:bodyPr>
          <a:lstStyle/>
          <a:p>
            <a:pPr algn="ctr"/>
            <a:r>
              <a:rPr lang="en-US" b="1" dirty="0"/>
              <a:t>Carefully brushing soil away from artifacts</a:t>
            </a:r>
          </a:p>
        </p:txBody>
      </p:sp>
      <p:pic>
        <p:nvPicPr>
          <p:cNvPr id="10" name="Picture 9" descr="A picture containing knife, brush&#10;&#10;Description automatically generated">
            <a:extLst>
              <a:ext uri="{FF2B5EF4-FFF2-40B4-BE49-F238E27FC236}">
                <a16:creationId xmlns:a16="http://schemas.microsoft.com/office/drawing/2014/main" id="{D4C945CB-E579-4E3A-945B-22962C859B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6960" y="1205751"/>
            <a:ext cx="4450080" cy="2978309"/>
          </a:xfrm>
          <a:prstGeom prst="rect">
            <a:avLst/>
          </a:prstGeom>
        </p:spPr>
      </p:pic>
      <p:sp>
        <p:nvSpPr>
          <p:cNvPr id="8" name="TextBox 7"/>
          <p:cNvSpPr txBox="1"/>
          <p:nvPr/>
        </p:nvSpPr>
        <p:spPr>
          <a:xfrm>
            <a:off x="5262489" y="6148695"/>
            <a:ext cx="3276600" cy="369332"/>
          </a:xfrm>
          <a:prstGeom prst="rect">
            <a:avLst/>
          </a:prstGeom>
          <a:solidFill>
            <a:srgbClr val="CC0099"/>
          </a:solidFill>
        </p:spPr>
        <p:txBody>
          <a:bodyPr wrap="square" rtlCol="0">
            <a:spAutoFit/>
          </a:bodyPr>
          <a:lstStyle/>
          <a:p>
            <a:pPr algn="ctr"/>
            <a:r>
              <a:rPr lang="en-US" b="1" dirty="0"/>
              <a:t>Dusting off antiques</a:t>
            </a:r>
          </a:p>
        </p:txBody>
      </p:sp>
    </p:spTree>
    <p:extLst>
      <p:ext uri="{BB962C8B-B14F-4D97-AF65-F5344CB8AC3E}">
        <p14:creationId xmlns:p14="http://schemas.microsoft.com/office/powerpoint/2010/main" val="412631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4700" y="1676400"/>
            <a:ext cx="3581400" cy="3048000"/>
          </a:xfrm>
          <a:prstGeom prst="rect">
            <a:avLst/>
          </a:prstGeom>
        </p:spPr>
      </p:pic>
      <p:sp>
        <p:nvSpPr>
          <p:cNvPr id="3" name="TextBox 2"/>
          <p:cNvSpPr txBox="1"/>
          <p:nvPr/>
        </p:nvSpPr>
        <p:spPr>
          <a:xfrm>
            <a:off x="5262489" y="4876800"/>
            <a:ext cx="3276600" cy="646331"/>
          </a:xfrm>
          <a:prstGeom prst="rect">
            <a:avLst/>
          </a:prstGeom>
          <a:solidFill>
            <a:srgbClr val="FF3300"/>
          </a:solidFill>
        </p:spPr>
        <p:txBody>
          <a:bodyPr wrap="square" rtlCol="0">
            <a:spAutoFit/>
          </a:bodyPr>
          <a:lstStyle/>
          <a:p>
            <a:pPr algn="ctr"/>
            <a:r>
              <a:rPr lang="en-US" b="1" dirty="0"/>
              <a:t>Historic</a:t>
            </a:r>
          </a:p>
          <a:p>
            <a:pPr algn="ctr"/>
            <a:endParaRPr lang="en-US" b="1" dirty="0"/>
          </a:p>
        </p:txBody>
      </p:sp>
      <p:sp>
        <p:nvSpPr>
          <p:cNvPr id="4" name="TextBox 3"/>
          <p:cNvSpPr txBox="1"/>
          <p:nvPr/>
        </p:nvSpPr>
        <p:spPr>
          <a:xfrm>
            <a:off x="5270109" y="5791200"/>
            <a:ext cx="3276600" cy="646331"/>
          </a:xfrm>
          <a:prstGeom prst="rect">
            <a:avLst/>
          </a:prstGeom>
          <a:solidFill>
            <a:srgbClr val="8C6ABE"/>
          </a:solidFill>
        </p:spPr>
        <p:txBody>
          <a:bodyPr wrap="square" rtlCol="0">
            <a:spAutoFit/>
          </a:bodyPr>
          <a:lstStyle/>
          <a:p>
            <a:pPr algn="ctr"/>
            <a:r>
              <a:rPr lang="en-US" b="1" dirty="0"/>
              <a:t>Both Prehistoric and Historic</a:t>
            </a:r>
          </a:p>
          <a:p>
            <a:pPr algn="ctr"/>
            <a:endParaRPr lang="en-US" b="1" dirty="0"/>
          </a:p>
        </p:txBody>
      </p:sp>
      <p:sp>
        <p:nvSpPr>
          <p:cNvPr id="5" name="TextBox 4"/>
          <p:cNvSpPr txBox="1"/>
          <p:nvPr/>
        </p:nvSpPr>
        <p:spPr>
          <a:xfrm>
            <a:off x="383931" y="5791199"/>
            <a:ext cx="3276600" cy="646331"/>
          </a:xfrm>
          <a:prstGeom prst="rect">
            <a:avLst/>
          </a:prstGeom>
          <a:solidFill>
            <a:srgbClr val="00B0F0"/>
          </a:solidFill>
        </p:spPr>
        <p:txBody>
          <a:bodyPr wrap="square" rtlCol="0">
            <a:spAutoFit/>
          </a:bodyPr>
          <a:lstStyle/>
          <a:p>
            <a:pPr algn="ctr"/>
            <a:r>
              <a:rPr lang="en-US" b="1" dirty="0"/>
              <a:t>Prehistoric</a:t>
            </a:r>
          </a:p>
          <a:p>
            <a:pPr algn="ctr"/>
            <a:endParaRPr lang="en-US" b="1" dirty="0"/>
          </a:p>
        </p:txBody>
      </p:sp>
      <p:sp>
        <p:nvSpPr>
          <p:cNvPr id="6" name="TextBox 5"/>
          <p:cNvSpPr txBox="1"/>
          <p:nvPr/>
        </p:nvSpPr>
        <p:spPr>
          <a:xfrm>
            <a:off x="383931" y="4874063"/>
            <a:ext cx="3276600" cy="646331"/>
          </a:xfrm>
          <a:prstGeom prst="rect">
            <a:avLst/>
          </a:prstGeom>
          <a:solidFill>
            <a:srgbClr val="FFC000"/>
          </a:solidFill>
        </p:spPr>
        <p:txBody>
          <a:bodyPr wrap="square" rtlCol="0">
            <a:spAutoFit/>
          </a:bodyPr>
          <a:lstStyle/>
          <a:p>
            <a:pPr algn="ctr"/>
            <a:r>
              <a:rPr lang="en-US" b="1" dirty="0"/>
              <a:t>Old</a:t>
            </a:r>
          </a:p>
          <a:p>
            <a:pPr algn="ctr"/>
            <a:endParaRPr lang="en-US" b="1" dirty="0"/>
          </a:p>
        </p:txBody>
      </p:sp>
      <p:sp>
        <p:nvSpPr>
          <p:cNvPr id="7" name="Title 6"/>
          <p:cNvSpPr txBox="1">
            <a:spLocks noGrp="1"/>
          </p:cNvSpPr>
          <p:nvPr>
            <p:ph type="title"/>
          </p:nvPr>
        </p:nvSpPr>
        <p:spPr>
          <a:xfrm>
            <a:off x="394482" y="37514"/>
            <a:ext cx="8229600" cy="769441"/>
          </a:xfrm>
          <a:prstGeom prst="rect">
            <a:avLst/>
          </a:prstGeom>
          <a:solidFill>
            <a:srgbClr val="FFFF00"/>
          </a:solid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Archaeology Quiz</a:t>
            </a:r>
          </a:p>
        </p:txBody>
      </p:sp>
      <p:sp>
        <p:nvSpPr>
          <p:cNvPr id="9" name="TextBox 8"/>
          <p:cNvSpPr txBox="1"/>
          <p:nvPr/>
        </p:nvSpPr>
        <p:spPr>
          <a:xfrm>
            <a:off x="383931" y="1007960"/>
            <a:ext cx="8302869" cy="461665"/>
          </a:xfrm>
          <a:prstGeom prst="rect">
            <a:avLst/>
          </a:prstGeom>
          <a:solidFill>
            <a:schemeClr val="tx2">
              <a:lumMod val="60000"/>
              <a:lumOff val="40000"/>
            </a:schemeClr>
          </a:solidFill>
        </p:spPr>
        <p:txBody>
          <a:bodyPr wrap="square" rtlCol="0">
            <a:spAutoFit/>
          </a:bodyPr>
          <a:lstStyle/>
          <a:p>
            <a:pPr algn="ctr"/>
            <a:r>
              <a:rPr lang="en-US" sz="2400" b="1" dirty="0"/>
              <a:t>What type of archaeological site is the Trent House?</a:t>
            </a:r>
          </a:p>
        </p:txBody>
      </p:sp>
    </p:spTree>
    <p:extLst>
      <p:ext uri="{BB962C8B-B14F-4D97-AF65-F5344CB8AC3E}">
        <p14:creationId xmlns:p14="http://schemas.microsoft.com/office/powerpoint/2010/main" val="114117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solidFill>
            <a:srgbClr val="FFFF00"/>
          </a:solidFill>
        </p:spPr>
        <p:txBody>
          <a:bodyPr/>
          <a:lstStyle/>
          <a:p>
            <a:r>
              <a:rPr lang="en-US" b="1" dirty="0">
                <a:latin typeface="Times New Roman" panose="02020603050405020304" pitchFamily="18" charset="0"/>
                <a:cs typeface="Times New Roman" panose="02020603050405020304" pitchFamily="18" charset="0"/>
              </a:rPr>
              <a:t>Archaeology Quiz</a:t>
            </a:r>
            <a:endParaRPr lang="en-US" dirty="0"/>
          </a:p>
        </p:txBody>
      </p:sp>
      <p:sp>
        <p:nvSpPr>
          <p:cNvPr id="3" name="TextBox 2"/>
          <p:cNvSpPr txBox="1"/>
          <p:nvPr/>
        </p:nvSpPr>
        <p:spPr>
          <a:xfrm>
            <a:off x="457200" y="1447800"/>
            <a:ext cx="8229600" cy="830997"/>
          </a:xfrm>
          <a:prstGeom prst="rect">
            <a:avLst/>
          </a:prstGeom>
          <a:solidFill>
            <a:srgbClr val="FFCC66"/>
          </a:solidFill>
        </p:spPr>
        <p:txBody>
          <a:bodyPr wrap="square" rtlCol="0">
            <a:spAutoFit/>
          </a:bodyPr>
          <a:lstStyle/>
          <a:p>
            <a:pPr algn="ctr"/>
            <a:r>
              <a:rPr lang="en-US" sz="2400" b="1" dirty="0"/>
              <a:t>TRUE OR FALSE</a:t>
            </a:r>
          </a:p>
          <a:p>
            <a:pPr algn="ctr"/>
            <a:r>
              <a:rPr lang="en-US" sz="2400" b="1" dirty="0"/>
              <a:t>The deeper the artifact is in the ground, the older it is.</a:t>
            </a:r>
          </a:p>
        </p:txBody>
      </p:sp>
      <p:pic>
        <p:nvPicPr>
          <p:cNvPr id="6" name="Picture 5" descr="A picture containing food, doughnut, donut, piece&#10;&#10;Description automatically generated">
            <a:extLst>
              <a:ext uri="{FF2B5EF4-FFF2-40B4-BE49-F238E27FC236}">
                <a16:creationId xmlns:a16="http://schemas.microsoft.com/office/drawing/2014/main" id="{31D194A0-852A-4B95-8555-B104DA2D8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3550" y="2450247"/>
            <a:ext cx="3136900" cy="4245804"/>
          </a:xfrm>
          <a:prstGeom prst="rect">
            <a:avLst/>
          </a:prstGeom>
        </p:spPr>
      </p:pic>
    </p:spTree>
    <p:extLst>
      <p:ext uri="{BB962C8B-B14F-4D97-AF65-F5344CB8AC3E}">
        <p14:creationId xmlns:p14="http://schemas.microsoft.com/office/powerpoint/2010/main" val="392084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228599"/>
            <a:ext cx="7575856" cy="769441"/>
          </a:xfrm>
          <a:prstGeom prst="rect">
            <a:avLst/>
          </a:prstGeom>
          <a:solidFill>
            <a:srgbClr val="D60093"/>
          </a:solidFill>
        </p:spPr>
        <p:txBody>
          <a:bodyPr wrap="none">
            <a:spAutoFit/>
          </a:bodyPr>
          <a:lstStyle/>
          <a:p>
            <a:r>
              <a:rPr lang="en-US" sz="4400" b="1" dirty="0">
                <a:latin typeface="Times New Roman" panose="02020603050405020304" pitchFamily="18" charset="0"/>
                <a:cs typeface="Times New Roman" panose="02020603050405020304" pitchFamily="18" charset="0"/>
              </a:rPr>
              <a:t>Archaeology Quiz Answer Key</a:t>
            </a:r>
            <a:endParaRPr lang="en-US" sz="4400" dirty="0"/>
          </a:p>
        </p:txBody>
      </p:sp>
      <p:sp>
        <p:nvSpPr>
          <p:cNvPr id="4" name="TextBox 3"/>
          <p:cNvSpPr txBox="1"/>
          <p:nvPr/>
        </p:nvSpPr>
        <p:spPr>
          <a:xfrm>
            <a:off x="533400" y="1295400"/>
            <a:ext cx="2743200" cy="646331"/>
          </a:xfrm>
          <a:prstGeom prst="rect">
            <a:avLst/>
          </a:prstGeom>
          <a:solidFill>
            <a:srgbClr val="FFFF00"/>
          </a:solidFill>
        </p:spPr>
        <p:txBody>
          <a:bodyPr wrap="square" rtlCol="0">
            <a:spAutoFit/>
          </a:bodyPr>
          <a:lstStyle/>
          <a:p>
            <a:pPr algn="just"/>
            <a:r>
              <a:rPr lang="en-US" b="1" dirty="0"/>
              <a:t>1. The </a:t>
            </a:r>
            <a:r>
              <a:rPr lang="en-US" b="1" dirty="0" err="1"/>
              <a:t>Lenni</a:t>
            </a:r>
            <a:r>
              <a:rPr lang="en-US" b="1" dirty="0"/>
              <a:t> Lenape or Lenape</a:t>
            </a:r>
          </a:p>
        </p:txBody>
      </p:sp>
      <p:sp>
        <p:nvSpPr>
          <p:cNvPr id="5" name="TextBox 4"/>
          <p:cNvSpPr txBox="1"/>
          <p:nvPr/>
        </p:nvSpPr>
        <p:spPr>
          <a:xfrm>
            <a:off x="533400" y="2103135"/>
            <a:ext cx="2743200" cy="369332"/>
          </a:xfrm>
          <a:prstGeom prst="rect">
            <a:avLst/>
          </a:prstGeom>
          <a:solidFill>
            <a:srgbClr val="FFFF00"/>
          </a:solidFill>
        </p:spPr>
        <p:txBody>
          <a:bodyPr wrap="square" rtlCol="0">
            <a:spAutoFit/>
          </a:bodyPr>
          <a:lstStyle/>
          <a:p>
            <a:pPr algn="just"/>
            <a:r>
              <a:rPr lang="en-US" b="1" dirty="0"/>
              <a:t>2. Oklahoma</a:t>
            </a:r>
          </a:p>
        </p:txBody>
      </p:sp>
      <p:sp>
        <p:nvSpPr>
          <p:cNvPr id="6" name="TextBox 5"/>
          <p:cNvSpPr txBox="1"/>
          <p:nvPr/>
        </p:nvSpPr>
        <p:spPr>
          <a:xfrm>
            <a:off x="489878" y="2658934"/>
            <a:ext cx="2743200" cy="369332"/>
          </a:xfrm>
          <a:prstGeom prst="rect">
            <a:avLst/>
          </a:prstGeom>
          <a:solidFill>
            <a:srgbClr val="FFFF00"/>
          </a:solidFill>
        </p:spPr>
        <p:txBody>
          <a:bodyPr wrap="square" rtlCol="0">
            <a:spAutoFit/>
          </a:bodyPr>
          <a:lstStyle/>
          <a:p>
            <a:pPr algn="just"/>
            <a:r>
              <a:rPr lang="en-US" b="1" dirty="0"/>
              <a:t>3. All of the above</a:t>
            </a:r>
          </a:p>
        </p:txBody>
      </p:sp>
      <p:sp>
        <p:nvSpPr>
          <p:cNvPr id="7" name="TextBox 6"/>
          <p:cNvSpPr txBox="1"/>
          <p:nvPr/>
        </p:nvSpPr>
        <p:spPr>
          <a:xfrm>
            <a:off x="533400" y="3200400"/>
            <a:ext cx="2743200" cy="646331"/>
          </a:xfrm>
          <a:prstGeom prst="rect">
            <a:avLst/>
          </a:prstGeom>
          <a:solidFill>
            <a:srgbClr val="FFFF00"/>
          </a:solidFill>
        </p:spPr>
        <p:txBody>
          <a:bodyPr wrap="square" rtlCol="0">
            <a:spAutoFit/>
          </a:bodyPr>
          <a:lstStyle/>
          <a:p>
            <a:pPr algn="just"/>
            <a:r>
              <a:rPr lang="en-US" b="1" dirty="0"/>
              <a:t>4. Purple and white clam shells</a:t>
            </a:r>
          </a:p>
        </p:txBody>
      </p:sp>
      <p:sp>
        <p:nvSpPr>
          <p:cNvPr id="8" name="TextBox 7"/>
          <p:cNvSpPr txBox="1"/>
          <p:nvPr/>
        </p:nvSpPr>
        <p:spPr>
          <a:xfrm>
            <a:off x="525194" y="4114800"/>
            <a:ext cx="2743200" cy="369332"/>
          </a:xfrm>
          <a:prstGeom prst="rect">
            <a:avLst/>
          </a:prstGeom>
          <a:solidFill>
            <a:srgbClr val="FFFF00"/>
          </a:solidFill>
        </p:spPr>
        <p:txBody>
          <a:bodyPr wrap="square" rtlCol="0">
            <a:spAutoFit/>
          </a:bodyPr>
          <a:lstStyle/>
          <a:p>
            <a:pPr algn="just"/>
            <a:r>
              <a:rPr lang="en-US" b="1" dirty="0"/>
              <a:t>5. All of the above</a:t>
            </a:r>
          </a:p>
        </p:txBody>
      </p:sp>
      <p:sp>
        <p:nvSpPr>
          <p:cNvPr id="9" name="TextBox 8"/>
          <p:cNvSpPr txBox="1"/>
          <p:nvPr/>
        </p:nvSpPr>
        <p:spPr>
          <a:xfrm>
            <a:off x="499403" y="4724400"/>
            <a:ext cx="2743200" cy="369332"/>
          </a:xfrm>
          <a:prstGeom prst="rect">
            <a:avLst/>
          </a:prstGeom>
          <a:solidFill>
            <a:srgbClr val="FFFF00"/>
          </a:solidFill>
        </p:spPr>
        <p:txBody>
          <a:bodyPr wrap="square" rtlCol="0">
            <a:spAutoFit/>
          </a:bodyPr>
          <a:lstStyle/>
          <a:p>
            <a:pPr algn="just"/>
            <a:r>
              <a:rPr lang="en-US" b="1" dirty="0"/>
              <a:t>6. Excavation</a:t>
            </a:r>
          </a:p>
        </p:txBody>
      </p:sp>
      <p:sp>
        <p:nvSpPr>
          <p:cNvPr id="10" name="TextBox 9"/>
          <p:cNvSpPr txBox="1"/>
          <p:nvPr/>
        </p:nvSpPr>
        <p:spPr>
          <a:xfrm>
            <a:off x="533400" y="5334000"/>
            <a:ext cx="2743200" cy="369332"/>
          </a:xfrm>
          <a:prstGeom prst="rect">
            <a:avLst/>
          </a:prstGeom>
          <a:solidFill>
            <a:srgbClr val="FFFF00"/>
          </a:solidFill>
        </p:spPr>
        <p:txBody>
          <a:bodyPr wrap="square" rtlCol="0">
            <a:spAutoFit/>
          </a:bodyPr>
          <a:lstStyle/>
          <a:p>
            <a:pPr algn="just"/>
            <a:r>
              <a:rPr lang="en-US" b="1" dirty="0"/>
              <a:t>7. False</a:t>
            </a:r>
          </a:p>
        </p:txBody>
      </p:sp>
      <p:sp>
        <p:nvSpPr>
          <p:cNvPr id="11" name="TextBox 10"/>
          <p:cNvSpPr txBox="1"/>
          <p:nvPr/>
        </p:nvSpPr>
        <p:spPr>
          <a:xfrm>
            <a:off x="533400" y="5987421"/>
            <a:ext cx="2743200" cy="369332"/>
          </a:xfrm>
          <a:prstGeom prst="rect">
            <a:avLst/>
          </a:prstGeom>
          <a:solidFill>
            <a:srgbClr val="FFFF00"/>
          </a:solidFill>
        </p:spPr>
        <p:txBody>
          <a:bodyPr wrap="square" rtlCol="0">
            <a:spAutoFit/>
          </a:bodyPr>
          <a:lstStyle/>
          <a:p>
            <a:pPr algn="just"/>
            <a:r>
              <a:rPr lang="en-US" b="1" dirty="0"/>
              <a:t>8. All of these </a:t>
            </a:r>
          </a:p>
        </p:txBody>
      </p:sp>
      <p:sp>
        <p:nvSpPr>
          <p:cNvPr id="12" name="TextBox 11"/>
          <p:cNvSpPr txBox="1"/>
          <p:nvPr/>
        </p:nvSpPr>
        <p:spPr>
          <a:xfrm>
            <a:off x="5207000" y="1371600"/>
            <a:ext cx="2743200" cy="369332"/>
          </a:xfrm>
          <a:prstGeom prst="rect">
            <a:avLst/>
          </a:prstGeom>
          <a:solidFill>
            <a:srgbClr val="FFFF00"/>
          </a:solidFill>
        </p:spPr>
        <p:txBody>
          <a:bodyPr wrap="square" rtlCol="0">
            <a:spAutoFit/>
          </a:bodyPr>
          <a:lstStyle/>
          <a:p>
            <a:pPr algn="just"/>
            <a:r>
              <a:rPr lang="en-US" b="1" dirty="0"/>
              <a:t>9. An artifact</a:t>
            </a:r>
          </a:p>
        </p:txBody>
      </p:sp>
      <p:sp>
        <p:nvSpPr>
          <p:cNvPr id="13" name="TextBox 12"/>
          <p:cNvSpPr txBox="1"/>
          <p:nvPr/>
        </p:nvSpPr>
        <p:spPr>
          <a:xfrm>
            <a:off x="5210175" y="1893332"/>
            <a:ext cx="2743200" cy="369332"/>
          </a:xfrm>
          <a:prstGeom prst="rect">
            <a:avLst/>
          </a:prstGeom>
          <a:solidFill>
            <a:srgbClr val="FFFF00"/>
          </a:solidFill>
        </p:spPr>
        <p:txBody>
          <a:bodyPr wrap="square" rtlCol="0">
            <a:spAutoFit/>
          </a:bodyPr>
          <a:lstStyle/>
          <a:p>
            <a:pPr algn="just"/>
            <a:r>
              <a:rPr lang="en-US" b="1" dirty="0"/>
              <a:t>10. Sticks (wood)</a:t>
            </a:r>
          </a:p>
        </p:txBody>
      </p:sp>
      <p:sp>
        <p:nvSpPr>
          <p:cNvPr id="14" name="TextBox 13"/>
          <p:cNvSpPr txBox="1"/>
          <p:nvPr/>
        </p:nvSpPr>
        <p:spPr>
          <a:xfrm>
            <a:off x="5210175" y="2514600"/>
            <a:ext cx="2743200" cy="369332"/>
          </a:xfrm>
          <a:prstGeom prst="rect">
            <a:avLst/>
          </a:prstGeom>
          <a:solidFill>
            <a:srgbClr val="FFFF00"/>
          </a:solidFill>
        </p:spPr>
        <p:txBody>
          <a:bodyPr wrap="square" rtlCol="0">
            <a:spAutoFit/>
          </a:bodyPr>
          <a:lstStyle/>
          <a:p>
            <a:pPr algn="just"/>
            <a:r>
              <a:rPr lang="en-US" b="1" dirty="0"/>
              <a:t>11. True</a:t>
            </a:r>
          </a:p>
        </p:txBody>
      </p:sp>
      <p:sp>
        <p:nvSpPr>
          <p:cNvPr id="15" name="TextBox 14"/>
          <p:cNvSpPr txBox="1"/>
          <p:nvPr/>
        </p:nvSpPr>
        <p:spPr>
          <a:xfrm>
            <a:off x="5162110" y="3136703"/>
            <a:ext cx="2743200" cy="369332"/>
          </a:xfrm>
          <a:prstGeom prst="rect">
            <a:avLst/>
          </a:prstGeom>
          <a:solidFill>
            <a:srgbClr val="FFFF00"/>
          </a:solidFill>
        </p:spPr>
        <p:txBody>
          <a:bodyPr wrap="square" rtlCol="0">
            <a:spAutoFit/>
          </a:bodyPr>
          <a:lstStyle/>
          <a:p>
            <a:pPr algn="just"/>
            <a:r>
              <a:rPr lang="en-US" b="1" dirty="0"/>
              <a:t>12. Wrench</a:t>
            </a:r>
          </a:p>
        </p:txBody>
      </p:sp>
      <p:sp>
        <p:nvSpPr>
          <p:cNvPr id="16" name="TextBox 15"/>
          <p:cNvSpPr txBox="1"/>
          <p:nvPr/>
        </p:nvSpPr>
        <p:spPr>
          <a:xfrm>
            <a:off x="5162110" y="3659777"/>
            <a:ext cx="2743200" cy="646331"/>
          </a:xfrm>
          <a:prstGeom prst="rect">
            <a:avLst/>
          </a:prstGeom>
          <a:solidFill>
            <a:srgbClr val="FFFF00"/>
          </a:solidFill>
        </p:spPr>
        <p:txBody>
          <a:bodyPr wrap="square" rtlCol="0">
            <a:spAutoFit/>
          </a:bodyPr>
          <a:lstStyle/>
          <a:p>
            <a:pPr algn="just"/>
            <a:r>
              <a:rPr lang="en-US" b="1" dirty="0"/>
              <a:t>13. Carefully brushing soil away from artifacts</a:t>
            </a:r>
          </a:p>
        </p:txBody>
      </p:sp>
      <p:sp>
        <p:nvSpPr>
          <p:cNvPr id="17" name="TextBox 16"/>
          <p:cNvSpPr txBox="1"/>
          <p:nvPr/>
        </p:nvSpPr>
        <p:spPr>
          <a:xfrm>
            <a:off x="5162110" y="4484132"/>
            <a:ext cx="2743200" cy="646331"/>
          </a:xfrm>
          <a:prstGeom prst="rect">
            <a:avLst/>
          </a:prstGeom>
          <a:solidFill>
            <a:srgbClr val="FFFF00"/>
          </a:solidFill>
        </p:spPr>
        <p:txBody>
          <a:bodyPr wrap="square" rtlCol="0">
            <a:spAutoFit/>
          </a:bodyPr>
          <a:lstStyle/>
          <a:p>
            <a:pPr algn="just"/>
            <a:r>
              <a:rPr lang="en-US" b="1" dirty="0"/>
              <a:t>14. Both Historic and Prehistoric</a:t>
            </a:r>
          </a:p>
        </p:txBody>
      </p:sp>
      <p:sp>
        <p:nvSpPr>
          <p:cNvPr id="18" name="TextBox 17"/>
          <p:cNvSpPr txBox="1"/>
          <p:nvPr/>
        </p:nvSpPr>
        <p:spPr>
          <a:xfrm>
            <a:off x="5162110" y="5330370"/>
            <a:ext cx="2743200" cy="369332"/>
          </a:xfrm>
          <a:prstGeom prst="rect">
            <a:avLst/>
          </a:prstGeom>
          <a:solidFill>
            <a:srgbClr val="FFFF00"/>
          </a:solidFill>
        </p:spPr>
        <p:txBody>
          <a:bodyPr wrap="square" rtlCol="0">
            <a:spAutoFit/>
          </a:bodyPr>
          <a:lstStyle/>
          <a:p>
            <a:pPr algn="just"/>
            <a:r>
              <a:rPr lang="en-US" b="1" dirty="0"/>
              <a:t>15. True</a:t>
            </a:r>
          </a:p>
        </p:txBody>
      </p:sp>
    </p:spTree>
    <p:extLst>
      <p:ext uri="{BB962C8B-B14F-4D97-AF65-F5344CB8AC3E}">
        <p14:creationId xmlns:p14="http://schemas.microsoft.com/office/powerpoint/2010/main" val="37623147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551"/>
            <a:ext cx="8229600" cy="1143000"/>
          </a:xfrm>
        </p:spPr>
        <p:txBody>
          <a:bodyPr/>
          <a:lstStyle/>
          <a:p>
            <a:r>
              <a:rPr lang="en-US" b="1" dirty="0">
                <a:latin typeface="Times New Roman" panose="02020603050405020304" pitchFamily="18" charset="0"/>
                <a:cs typeface="Times New Roman" panose="02020603050405020304" pitchFamily="18" charset="0"/>
              </a:rPr>
              <a:t>Resources </a:t>
            </a:r>
          </a:p>
        </p:txBody>
      </p:sp>
      <p:sp>
        <p:nvSpPr>
          <p:cNvPr id="3" name="Rectangle 2"/>
          <p:cNvSpPr/>
          <p:nvPr/>
        </p:nvSpPr>
        <p:spPr>
          <a:xfrm>
            <a:off x="304800" y="1447800"/>
            <a:ext cx="8839200" cy="707886"/>
          </a:xfrm>
          <a:prstGeom prst="rect">
            <a:avLst/>
          </a:prstGeom>
        </p:spPr>
        <p:txBody>
          <a:bodyPr wrap="square">
            <a:spAutoFit/>
          </a:bodyPr>
          <a:lstStyle/>
          <a:p>
            <a:r>
              <a:rPr lang="en-US" sz="2000" u="sng" dirty="0">
                <a:hlinkClick r:id="rId2"/>
              </a:rPr>
              <a:t>https://www.saa.org/education-outreach/teaching-archaeology/k-12-activities-resources</a:t>
            </a:r>
            <a:endParaRPr lang="en-US" sz="2000" dirty="0"/>
          </a:p>
        </p:txBody>
      </p:sp>
      <p:sp>
        <p:nvSpPr>
          <p:cNvPr id="5" name="Rectangle 4"/>
          <p:cNvSpPr/>
          <p:nvPr/>
        </p:nvSpPr>
        <p:spPr>
          <a:xfrm>
            <a:off x="280182" y="2966220"/>
            <a:ext cx="8723142" cy="707886"/>
          </a:xfrm>
          <a:prstGeom prst="rect">
            <a:avLst/>
          </a:prstGeom>
        </p:spPr>
        <p:txBody>
          <a:bodyPr wrap="square">
            <a:spAutoFit/>
          </a:bodyPr>
          <a:lstStyle/>
          <a:p>
            <a:r>
              <a:rPr lang="en-US" sz="2000" u="sng" dirty="0">
                <a:hlinkClick r:id="rId3"/>
              </a:rPr>
              <a:t>https://thehomeschoolresourceroom.com/2017/07/28/introduction-to-archaeology-and-the-ancient-world-streaming-media/</a:t>
            </a:r>
            <a:endParaRPr lang="en-US" sz="2000" dirty="0"/>
          </a:p>
        </p:txBody>
      </p:sp>
      <p:sp>
        <p:nvSpPr>
          <p:cNvPr id="6" name="TextBox 5"/>
          <p:cNvSpPr txBox="1"/>
          <p:nvPr/>
        </p:nvSpPr>
        <p:spPr>
          <a:xfrm>
            <a:off x="280182" y="4343400"/>
            <a:ext cx="7620000" cy="1015663"/>
          </a:xfrm>
          <a:prstGeom prst="rect">
            <a:avLst/>
          </a:prstGeom>
          <a:noFill/>
        </p:spPr>
        <p:txBody>
          <a:bodyPr wrap="square" rtlCol="0">
            <a:spAutoFit/>
          </a:bodyPr>
          <a:lstStyle/>
          <a:p>
            <a:endParaRPr lang="en-US" sz="2000" dirty="0"/>
          </a:p>
          <a:p>
            <a:r>
              <a:rPr lang="en-US" sz="2000" dirty="0">
                <a:hlinkClick r:id="rId4"/>
              </a:rPr>
              <a:t>https://www.scholastic.com/teachers/collections/teaching-content/native-american-heritage-0/</a:t>
            </a:r>
            <a:endParaRPr lang="en-US" sz="2000" dirty="0"/>
          </a:p>
        </p:txBody>
      </p:sp>
    </p:spTree>
    <p:extLst>
      <p:ext uri="{BB962C8B-B14F-4D97-AF65-F5344CB8AC3E}">
        <p14:creationId xmlns:p14="http://schemas.microsoft.com/office/powerpoint/2010/main" val="12039177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23A5D-948F-4C84-90E1-4BB9A700E490}"/>
              </a:ext>
            </a:extLst>
          </p:cNvPr>
          <p:cNvSpPr>
            <a:spLocks noGrp="1"/>
          </p:cNvSpPr>
          <p:nvPr>
            <p:ph type="title"/>
          </p:nvPr>
        </p:nvSpPr>
        <p:spPr>
          <a:xfrm>
            <a:off x="457200" y="-228600"/>
            <a:ext cx="8229600" cy="1143000"/>
          </a:xfrm>
        </p:spPr>
        <p:txBody>
          <a:bodyPr/>
          <a:lstStyle/>
          <a:p>
            <a:r>
              <a:rPr lang="en-US" b="1" dirty="0">
                <a:latin typeface="Times New Roman" panose="02020603050405020304" pitchFamily="18" charset="0"/>
                <a:cs typeface="Times New Roman" panose="02020603050405020304" pitchFamily="18" charset="0"/>
              </a:rPr>
              <a:t>Image Sources</a:t>
            </a:r>
          </a:p>
        </p:txBody>
      </p:sp>
      <p:sp>
        <p:nvSpPr>
          <p:cNvPr id="3" name="TextBox 2">
            <a:extLst>
              <a:ext uri="{FF2B5EF4-FFF2-40B4-BE49-F238E27FC236}">
                <a16:creationId xmlns:a16="http://schemas.microsoft.com/office/drawing/2014/main" id="{2F01472A-ACF9-4A25-BC9E-ABCE8553EA94}"/>
              </a:ext>
            </a:extLst>
          </p:cNvPr>
          <p:cNvSpPr txBox="1"/>
          <p:nvPr/>
        </p:nvSpPr>
        <p:spPr>
          <a:xfrm>
            <a:off x="228600" y="1219200"/>
            <a:ext cx="7239000" cy="8894743"/>
          </a:xfrm>
          <a:prstGeom prst="rect">
            <a:avLst/>
          </a:prstGeom>
          <a:noFill/>
        </p:spPr>
        <p:txBody>
          <a:bodyPr wrap="square" rtlCol="0">
            <a:spAutoFit/>
          </a:bodyPr>
          <a:lstStyle/>
          <a:p>
            <a:r>
              <a:rPr lang="en-US" sz="1400" dirty="0">
                <a:hlinkClick r:id="rId2"/>
              </a:rPr>
              <a:t>http://jpronan1776.blogspot.com/2016/02/lenni-lenape-tribe.html</a:t>
            </a:r>
            <a:endParaRPr lang="en-US" sz="1400" dirty="0"/>
          </a:p>
          <a:p>
            <a:endParaRPr lang="en-US" sz="1400" dirty="0"/>
          </a:p>
          <a:p>
            <a:r>
              <a:rPr lang="en-US" sz="1400" dirty="0">
                <a:hlinkClick r:id="rId3"/>
              </a:rPr>
              <a:t>http://www.lenapelifeways.org/lenape1.htm</a:t>
            </a:r>
            <a:endParaRPr lang="en-US" sz="1400" dirty="0"/>
          </a:p>
          <a:p>
            <a:endParaRPr lang="en-US" sz="1400" dirty="0"/>
          </a:p>
          <a:p>
            <a:r>
              <a:rPr lang="en-US" sz="1400" dirty="0">
                <a:hlinkClick r:id="rId4"/>
              </a:rPr>
              <a:t>https://www.pinterest.ca/pin/2610687281828056</a:t>
            </a:r>
            <a:endParaRPr lang="en-US" sz="1400" dirty="0"/>
          </a:p>
          <a:p>
            <a:endParaRPr lang="en-US" sz="1400" dirty="0"/>
          </a:p>
          <a:p>
            <a:r>
              <a:rPr lang="en-US" sz="1400" dirty="0">
                <a:hlinkClick r:id="rId5"/>
              </a:rPr>
              <a:t>https://www.pinterest.com/pin/730779477011621897/</a:t>
            </a:r>
            <a:endParaRPr lang="en-US" sz="1400" dirty="0"/>
          </a:p>
          <a:p>
            <a:endParaRPr lang="en-US" sz="1400" dirty="0"/>
          </a:p>
          <a:p>
            <a:r>
              <a:rPr lang="en-US" sz="1400" dirty="0">
                <a:hlinkClick r:id="rId6"/>
              </a:rPr>
              <a:t>https://barnegatshellfish.org/wampum_historyiselemantal.png</a:t>
            </a:r>
            <a:endParaRPr lang="en-US" sz="1400" dirty="0"/>
          </a:p>
          <a:p>
            <a:endParaRPr lang="en-US" sz="1400" dirty="0"/>
          </a:p>
          <a:p>
            <a:r>
              <a:rPr lang="en-US" sz="1400" dirty="0">
                <a:hlinkClick r:id="rId7"/>
              </a:rPr>
              <a:t>https://capecodchronicle.com/en/5448/harwich/5236/Historic-Arrowhead-Found-On-Habitat-Construction-Site-Local-History.htm</a:t>
            </a:r>
            <a:endParaRPr lang="en-US" sz="1400" dirty="0"/>
          </a:p>
          <a:p>
            <a:endParaRPr lang="en-US" sz="1400" dirty="0"/>
          </a:p>
          <a:p>
            <a:r>
              <a:rPr lang="en-US" sz="1400" dirty="0">
                <a:hlinkClick r:id="rId8"/>
              </a:rPr>
              <a:t>http://www.archeolore.com/works/ceramic</a:t>
            </a:r>
            <a:endParaRPr lang="en-US" sz="1400" dirty="0"/>
          </a:p>
          <a:p>
            <a:endParaRPr lang="en-US" sz="1400" dirty="0"/>
          </a:p>
          <a:p>
            <a:r>
              <a:rPr lang="en-US" sz="1400" dirty="0">
                <a:hlinkClick r:id="rId9"/>
              </a:rPr>
              <a:t>http://fearsltd.blogspot.com/2017/12/the-re-broken-cup-redux.html</a:t>
            </a:r>
            <a:endParaRPr lang="en-US" sz="1400" dirty="0"/>
          </a:p>
          <a:p>
            <a:endParaRPr lang="en-US" sz="1400" dirty="0"/>
          </a:p>
          <a:p>
            <a:r>
              <a:rPr lang="en-US" sz="1400" dirty="0">
                <a:hlinkClick r:id="rId10"/>
              </a:rPr>
              <a:t>https://bottle.sumberharga.co/old-clorox-bottles-brown-glass-value/2/</a:t>
            </a:r>
            <a:endParaRPr lang="en-US" sz="1400" dirty="0"/>
          </a:p>
          <a:p>
            <a:endParaRPr lang="en-US" sz="1400" dirty="0"/>
          </a:p>
          <a:p>
            <a:r>
              <a:rPr lang="en-US" sz="1400" dirty="0">
                <a:hlinkClick r:id="rId11"/>
              </a:rPr>
              <a:t>https://us.schleich-s.com/en/US/dinosaurs/products/tyrannosaurus-rex-14525.html</a:t>
            </a:r>
            <a:endParaRPr lang="en-US" sz="1400" dirty="0"/>
          </a:p>
          <a:p>
            <a:endParaRPr lang="en-US" sz="1400" dirty="0"/>
          </a:p>
          <a:p>
            <a:r>
              <a:rPr lang="en-US" sz="1400" dirty="0">
                <a:hlinkClick r:id="rId12"/>
              </a:rPr>
              <a:t>https://www.shutterstock.com/search/fossile+ammonite</a:t>
            </a:r>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dirty="0"/>
          </a:p>
          <a:p>
            <a:endParaRPr lang="en-US" dirty="0"/>
          </a:p>
          <a:p>
            <a:endParaRPr lang="en-US" dirty="0"/>
          </a:p>
        </p:txBody>
      </p:sp>
    </p:spTree>
    <p:extLst>
      <p:ext uri="{BB962C8B-B14F-4D97-AF65-F5344CB8AC3E}">
        <p14:creationId xmlns:p14="http://schemas.microsoft.com/office/powerpoint/2010/main" val="2302774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43" y="19929"/>
            <a:ext cx="8229600" cy="1630362"/>
          </a:xfrm>
        </p:spPr>
        <p:txBody>
          <a:bodyPr>
            <a:normAutofit/>
          </a:bodyPr>
          <a:lstStyle/>
          <a:p>
            <a:r>
              <a:rPr lang="en-US" sz="4000" dirty="0">
                <a:latin typeface="Times New Roman" panose="02020603050405020304" pitchFamily="18" charset="0"/>
                <a:cs typeface="Times New Roman" panose="02020603050405020304" pitchFamily="18" charset="0"/>
              </a:rPr>
              <a:t>How can we learn about the</a:t>
            </a:r>
            <a:r>
              <a:rPr lang="en-US" sz="4000" b="1" dirty="0">
                <a:latin typeface="Times New Roman" panose="02020603050405020304" pitchFamily="18" charset="0"/>
                <a:cs typeface="Times New Roman" panose="02020603050405020304" pitchFamily="18" charset="0"/>
              </a:rPr>
              <a:t> Lenape</a:t>
            </a:r>
            <a:r>
              <a:rPr lang="en-US" sz="4000" dirty="0">
                <a:latin typeface="Times New Roman" panose="02020603050405020304" pitchFamily="18" charset="0"/>
                <a:cs typeface="Times New Roman" panose="02020603050405020304" pitchFamily="18" charset="0"/>
              </a:rPr>
              <a:t> people through </a:t>
            </a:r>
            <a:r>
              <a:rPr lang="en-US" sz="4000" b="1" dirty="0">
                <a:latin typeface="Times New Roman" panose="02020603050405020304" pitchFamily="18" charset="0"/>
                <a:cs typeface="Times New Roman" panose="02020603050405020304" pitchFamily="18" charset="0"/>
              </a:rPr>
              <a:t>archaeology</a:t>
            </a:r>
            <a:r>
              <a:rPr lang="en-US" sz="4000" dirty="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005819"/>
            <a:ext cx="8877886" cy="3913219"/>
          </a:xfrm>
          <a:prstGeom prst="rect">
            <a:avLst/>
          </a:prstGeom>
        </p:spPr>
      </p:pic>
      <p:sp>
        <p:nvSpPr>
          <p:cNvPr id="4" name="TextBox 3"/>
          <p:cNvSpPr txBox="1"/>
          <p:nvPr/>
        </p:nvSpPr>
        <p:spPr>
          <a:xfrm>
            <a:off x="1200443" y="5919038"/>
            <a:ext cx="6781800" cy="83099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2400" b="1" dirty="0">
                <a:solidFill>
                  <a:schemeClr val="tx1"/>
                </a:solidFill>
              </a:rPr>
              <a:t>We can study the things they left behind thousands of years ago. </a:t>
            </a:r>
          </a:p>
        </p:txBody>
      </p:sp>
    </p:spTree>
    <p:extLst>
      <p:ext uri="{BB962C8B-B14F-4D97-AF65-F5344CB8AC3E}">
        <p14:creationId xmlns:p14="http://schemas.microsoft.com/office/powerpoint/2010/main" val="195226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6E944-4C05-404B-A62B-F045F8B14161}"/>
              </a:ext>
            </a:extLst>
          </p:cNvPr>
          <p:cNvSpPr>
            <a:spLocks noGrp="1"/>
          </p:cNvSpPr>
          <p:nvPr>
            <p:ph type="title"/>
          </p:nvPr>
        </p:nvSpPr>
        <p:spPr>
          <a:xfrm>
            <a:off x="457200" y="0"/>
            <a:ext cx="8229600" cy="646331"/>
          </a:xfrm>
        </p:spPr>
        <p:txBody>
          <a:bodyPr>
            <a:normAutofit fontScale="90000"/>
          </a:bodyPr>
          <a:lstStyle/>
          <a:p>
            <a:r>
              <a:rPr lang="en-US" b="1" dirty="0">
                <a:latin typeface="Times New Roman" panose="02020603050405020304" pitchFamily="18" charset="0"/>
                <a:cs typeface="Times New Roman" panose="02020603050405020304" pitchFamily="18" charset="0"/>
              </a:rPr>
              <a:t>Image Sources:</a:t>
            </a:r>
          </a:p>
        </p:txBody>
      </p:sp>
      <p:sp>
        <p:nvSpPr>
          <p:cNvPr id="4" name="TextBox 3">
            <a:extLst>
              <a:ext uri="{FF2B5EF4-FFF2-40B4-BE49-F238E27FC236}">
                <a16:creationId xmlns:a16="http://schemas.microsoft.com/office/drawing/2014/main" id="{910FAA40-FC0D-4B39-9793-82295B74D73A}"/>
              </a:ext>
            </a:extLst>
          </p:cNvPr>
          <p:cNvSpPr txBox="1"/>
          <p:nvPr/>
        </p:nvSpPr>
        <p:spPr>
          <a:xfrm>
            <a:off x="157161" y="861978"/>
            <a:ext cx="6629400" cy="307777"/>
          </a:xfrm>
          <a:prstGeom prst="rect">
            <a:avLst/>
          </a:prstGeom>
          <a:noFill/>
        </p:spPr>
        <p:txBody>
          <a:bodyPr wrap="square">
            <a:spAutoFit/>
          </a:bodyPr>
          <a:lstStyle/>
          <a:p>
            <a:r>
              <a:rPr lang="en-US" sz="1400" dirty="0">
                <a:hlinkClick r:id="rId2"/>
              </a:rPr>
              <a:t>https://www.hofstra.edu/public-archaeology/archaeology-lab.html</a:t>
            </a:r>
            <a:endParaRPr lang="en-US" sz="1400" dirty="0"/>
          </a:p>
        </p:txBody>
      </p:sp>
      <p:sp>
        <p:nvSpPr>
          <p:cNvPr id="6" name="TextBox 5">
            <a:extLst>
              <a:ext uri="{FF2B5EF4-FFF2-40B4-BE49-F238E27FC236}">
                <a16:creationId xmlns:a16="http://schemas.microsoft.com/office/drawing/2014/main" id="{B12C66B8-AC8F-4ABD-B867-4794EEAE3241}"/>
              </a:ext>
            </a:extLst>
          </p:cNvPr>
          <p:cNvSpPr txBox="1"/>
          <p:nvPr/>
        </p:nvSpPr>
        <p:spPr>
          <a:xfrm>
            <a:off x="157161" y="1253110"/>
            <a:ext cx="6629400" cy="307777"/>
          </a:xfrm>
          <a:prstGeom prst="rect">
            <a:avLst/>
          </a:prstGeom>
          <a:noFill/>
        </p:spPr>
        <p:txBody>
          <a:bodyPr wrap="square">
            <a:spAutoFit/>
          </a:bodyPr>
          <a:lstStyle/>
          <a:p>
            <a:r>
              <a:rPr lang="en-US" sz="1400" dirty="0">
                <a:hlinkClick r:id="rId3"/>
              </a:rPr>
              <a:t>https://i.moneyversed.com/mystery-rock-france</a:t>
            </a:r>
            <a:endParaRPr lang="en-US" sz="1400" dirty="0"/>
          </a:p>
        </p:txBody>
      </p:sp>
      <p:sp>
        <p:nvSpPr>
          <p:cNvPr id="8" name="TextBox 7">
            <a:extLst>
              <a:ext uri="{FF2B5EF4-FFF2-40B4-BE49-F238E27FC236}">
                <a16:creationId xmlns:a16="http://schemas.microsoft.com/office/drawing/2014/main" id="{4A5B66C9-2715-467C-ABDC-68C447EAF9A2}"/>
              </a:ext>
            </a:extLst>
          </p:cNvPr>
          <p:cNvSpPr txBox="1"/>
          <p:nvPr/>
        </p:nvSpPr>
        <p:spPr>
          <a:xfrm>
            <a:off x="142874" y="1620120"/>
            <a:ext cx="8639176" cy="523220"/>
          </a:xfrm>
          <a:prstGeom prst="rect">
            <a:avLst/>
          </a:prstGeom>
          <a:noFill/>
        </p:spPr>
        <p:txBody>
          <a:bodyPr wrap="square">
            <a:spAutoFit/>
          </a:bodyPr>
          <a:lstStyle/>
          <a:p>
            <a:r>
              <a:rPr lang="en-US" sz="1400" dirty="0">
                <a:hlinkClick r:id="rId4"/>
              </a:rPr>
              <a:t>https://www.gettyimages.com/photos/foldedmap?mediatype=photography&amp;phrase=folded%20map&amp;sort=mostpopular</a:t>
            </a:r>
            <a:endParaRPr lang="en-US" sz="1400" dirty="0"/>
          </a:p>
        </p:txBody>
      </p:sp>
      <p:sp>
        <p:nvSpPr>
          <p:cNvPr id="10" name="TextBox 9">
            <a:extLst>
              <a:ext uri="{FF2B5EF4-FFF2-40B4-BE49-F238E27FC236}">
                <a16:creationId xmlns:a16="http://schemas.microsoft.com/office/drawing/2014/main" id="{39761AD6-CD05-46D1-A054-D65F222733FB}"/>
              </a:ext>
            </a:extLst>
          </p:cNvPr>
          <p:cNvSpPr txBox="1"/>
          <p:nvPr/>
        </p:nvSpPr>
        <p:spPr>
          <a:xfrm>
            <a:off x="123824" y="2202573"/>
            <a:ext cx="8943975" cy="307777"/>
          </a:xfrm>
          <a:prstGeom prst="rect">
            <a:avLst/>
          </a:prstGeom>
          <a:noFill/>
        </p:spPr>
        <p:txBody>
          <a:bodyPr wrap="square">
            <a:spAutoFit/>
          </a:bodyPr>
          <a:lstStyle/>
          <a:p>
            <a:r>
              <a:rPr lang="en-US" sz="1400" dirty="0">
                <a:hlinkClick r:id="rId5"/>
              </a:rPr>
              <a:t>https://www.houzz.com/products/ames-16-gauge-steel-square-shovel-with-fiberglass-handle-prvw-vr~54113874</a:t>
            </a:r>
            <a:endParaRPr lang="en-US" sz="1400" dirty="0"/>
          </a:p>
        </p:txBody>
      </p:sp>
      <p:sp>
        <p:nvSpPr>
          <p:cNvPr id="12" name="TextBox 11">
            <a:extLst>
              <a:ext uri="{FF2B5EF4-FFF2-40B4-BE49-F238E27FC236}">
                <a16:creationId xmlns:a16="http://schemas.microsoft.com/office/drawing/2014/main" id="{550D5458-AAFF-404F-B2E8-473A86F706D2}"/>
              </a:ext>
            </a:extLst>
          </p:cNvPr>
          <p:cNvSpPr txBox="1"/>
          <p:nvPr/>
        </p:nvSpPr>
        <p:spPr>
          <a:xfrm>
            <a:off x="119061" y="2607218"/>
            <a:ext cx="8943975" cy="523220"/>
          </a:xfrm>
          <a:prstGeom prst="rect">
            <a:avLst/>
          </a:prstGeom>
          <a:noFill/>
        </p:spPr>
        <p:txBody>
          <a:bodyPr wrap="square">
            <a:spAutoFit/>
          </a:bodyPr>
          <a:lstStyle/>
          <a:p>
            <a:r>
              <a:rPr lang="en-US" sz="1400" dirty="0">
                <a:hlinkClick r:id="rId6"/>
              </a:rPr>
              <a:t>https://www.maxwarehouse.com/products/leaktite-paint-pail-metal-5-qt-pack-of-12?gclid=EAIaIQobChMI0-HvudSd6gIVhK7ICh00FwkhEAQYAiABEgJ3BfD_BwE</a:t>
            </a:r>
            <a:endParaRPr lang="en-US" sz="1400" dirty="0"/>
          </a:p>
        </p:txBody>
      </p:sp>
      <p:sp>
        <p:nvSpPr>
          <p:cNvPr id="14" name="TextBox 13">
            <a:extLst>
              <a:ext uri="{FF2B5EF4-FFF2-40B4-BE49-F238E27FC236}">
                <a16:creationId xmlns:a16="http://schemas.microsoft.com/office/drawing/2014/main" id="{31D89669-FA5D-4BF0-9FB3-82979A69BFF6}"/>
              </a:ext>
            </a:extLst>
          </p:cNvPr>
          <p:cNvSpPr txBox="1"/>
          <p:nvPr/>
        </p:nvSpPr>
        <p:spPr>
          <a:xfrm>
            <a:off x="104774" y="3322050"/>
            <a:ext cx="7877175" cy="307777"/>
          </a:xfrm>
          <a:prstGeom prst="rect">
            <a:avLst/>
          </a:prstGeom>
          <a:noFill/>
        </p:spPr>
        <p:txBody>
          <a:bodyPr wrap="square">
            <a:spAutoFit/>
          </a:bodyPr>
          <a:lstStyle/>
          <a:p>
            <a:r>
              <a:rPr lang="en-US" sz="1400" dirty="0">
                <a:hlinkClick r:id="rId7"/>
              </a:rPr>
              <a:t>https://zzzippy.com/home-and-garden/kuert-outdoor-living/concrete-and concrete-tools</a:t>
            </a:r>
            <a:endParaRPr lang="en-US" sz="1400" dirty="0"/>
          </a:p>
        </p:txBody>
      </p:sp>
      <p:sp>
        <p:nvSpPr>
          <p:cNvPr id="16" name="TextBox 15">
            <a:extLst>
              <a:ext uri="{FF2B5EF4-FFF2-40B4-BE49-F238E27FC236}">
                <a16:creationId xmlns:a16="http://schemas.microsoft.com/office/drawing/2014/main" id="{AAF26B5B-AC68-42E3-B63A-3B89FD944A5C}"/>
              </a:ext>
            </a:extLst>
          </p:cNvPr>
          <p:cNvSpPr txBox="1"/>
          <p:nvPr/>
        </p:nvSpPr>
        <p:spPr>
          <a:xfrm>
            <a:off x="107154" y="3813135"/>
            <a:ext cx="7400925" cy="307777"/>
          </a:xfrm>
          <a:prstGeom prst="rect">
            <a:avLst/>
          </a:prstGeom>
          <a:noFill/>
        </p:spPr>
        <p:txBody>
          <a:bodyPr wrap="square">
            <a:spAutoFit/>
          </a:bodyPr>
          <a:lstStyle/>
          <a:p>
            <a:r>
              <a:rPr lang="en-US" sz="1400" dirty="0">
                <a:hlinkClick r:id="rId8"/>
              </a:rPr>
              <a:t>https://www.wantitall.co.za/brands/pete-rickard/homegarden/p1</a:t>
            </a:r>
            <a:endParaRPr lang="en-US" sz="1400" dirty="0"/>
          </a:p>
        </p:txBody>
      </p:sp>
      <p:sp>
        <p:nvSpPr>
          <p:cNvPr id="18" name="TextBox 17">
            <a:extLst>
              <a:ext uri="{FF2B5EF4-FFF2-40B4-BE49-F238E27FC236}">
                <a16:creationId xmlns:a16="http://schemas.microsoft.com/office/drawing/2014/main" id="{29B6F819-CBB2-4F10-9E4F-52AF002DB153}"/>
              </a:ext>
            </a:extLst>
          </p:cNvPr>
          <p:cNvSpPr txBox="1"/>
          <p:nvPr/>
        </p:nvSpPr>
        <p:spPr>
          <a:xfrm>
            <a:off x="80961" y="4266305"/>
            <a:ext cx="8924925" cy="307777"/>
          </a:xfrm>
          <a:prstGeom prst="rect">
            <a:avLst/>
          </a:prstGeom>
          <a:noFill/>
        </p:spPr>
        <p:txBody>
          <a:bodyPr wrap="square">
            <a:spAutoFit/>
          </a:bodyPr>
          <a:lstStyle/>
          <a:p>
            <a:r>
              <a:rPr lang="en-US" sz="1400" dirty="0">
                <a:hlinkClick r:id="rId9"/>
              </a:rPr>
              <a:t>https://www.suunto.com/en-us/Products/Compasses/Suunto-Clipper/Suunto-Clipper-LB-NH-Compass/</a:t>
            </a:r>
            <a:endParaRPr lang="en-US" sz="1400" dirty="0"/>
          </a:p>
        </p:txBody>
      </p:sp>
      <p:sp>
        <p:nvSpPr>
          <p:cNvPr id="20" name="TextBox 19">
            <a:extLst>
              <a:ext uri="{FF2B5EF4-FFF2-40B4-BE49-F238E27FC236}">
                <a16:creationId xmlns:a16="http://schemas.microsoft.com/office/drawing/2014/main" id="{344A3744-CA0E-4AC7-ABC6-1E1E0DF4132B}"/>
              </a:ext>
            </a:extLst>
          </p:cNvPr>
          <p:cNvSpPr txBox="1"/>
          <p:nvPr/>
        </p:nvSpPr>
        <p:spPr>
          <a:xfrm>
            <a:off x="88102" y="4719475"/>
            <a:ext cx="5495926" cy="307777"/>
          </a:xfrm>
          <a:prstGeom prst="rect">
            <a:avLst/>
          </a:prstGeom>
          <a:noFill/>
        </p:spPr>
        <p:txBody>
          <a:bodyPr wrap="square">
            <a:spAutoFit/>
          </a:bodyPr>
          <a:lstStyle/>
          <a:p>
            <a:r>
              <a:rPr lang="en-US" sz="1400" dirty="0">
                <a:hlinkClick r:id="rId10"/>
              </a:rPr>
              <a:t>https://www.switchbacktravel.com/best-dslr-cameras</a:t>
            </a:r>
            <a:endParaRPr lang="en-US" sz="1400" dirty="0"/>
          </a:p>
        </p:txBody>
      </p:sp>
      <p:sp>
        <p:nvSpPr>
          <p:cNvPr id="22" name="TextBox 21">
            <a:extLst>
              <a:ext uri="{FF2B5EF4-FFF2-40B4-BE49-F238E27FC236}">
                <a16:creationId xmlns:a16="http://schemas.microsoft.com/office/drawing/2014/main" id="{D8C08C6B-8756-4782-931F-3C477584A1B3}"/>
              </a:ext>
            </a:extLst>
          </p:cNvPr>
          <p:cNvSpPr txBox="1"/>
          <p:nvPr/>
        </p:nvSpPr>
        <p:spPr>
          <a:xfrm>
            <a:off x="80961" y="5177526"/>
            <a:ext cx="7453313" cy="307777"/>
          </a:xfrm>
          <a:prstGeom prst="rect">
            <a:avLst/>
          </a:prstGeom>
          <a:noFill/>
        </p:spPr>
        <p:txBody>
          <a:bodyPr wrap="square">
            <a:spAutoFit/>
          </a:bodyPr>
          <a:lstStyle/>
          <a:p>
            <a:r>
              <a:rPr lang="en-US" sz="1400" dirty="0">
                <a:hlinkClick r:id="rId11"/>
              </a:rPr>
              <a:t>https://www.crowcanyon.org/index.php/stratigraphicdating</a:t>
            </a:r>
            <a:endParaRPr lang="en-US" sz="1400" dirty="0"/>
          </a:p>
        </p:txBody>
      </p:sp>
      <p:sp>
        <p:nvSpPr>
          <p:cNvPr id="23" name="TextBox 22">
            <a:extLst>
              <a:ext uri="{FF2B5EF4-FFF2-40B4-BE49-F238E27FC236}">
                <a16:creationId xmlns:a16="http://schemas.microsoft.com/office/drawing/2014/main" id="{1A86CE69-1878-4A47-9C3E-82386E1A0031}"/>
              </a:ext>
            </a:extLst>
          </p:cNvPr>
          <p:cNvSpPr txBox="1"/>
          <p:nvPr/>
        </p:nvSpPr>
        <p:spPr>
          <a:xfrm>
            <a:off x="105345" y="6300949"/>
            <a:ext cx="7358063" cy="307777"/>
          </a:xfrm>
          <a:prstGeom prst="rect">
            <a:avLst/>
          </a:prstGeom>
          <a:noFill/>
        </p:spPr>
        <p:txBody>
          <a:bodyPr wrap="square" rtlCol="0">
            <a:spAutoFit/>
          </a:bodyPr>
          <a:lstStyle/>
          <a:p>
            <a:r>
              <a:rPr lang="en-US" sz="1400" dirty="0"/>
              <a:t>Pixabay.com</a:t>
            </a:r>
          </a:p>
        </p:txBody>
      </p:sp>
      <p:sp>
        <p:nvSpPr>
          <p:cNvPr id="25" name="TextBox 24">
            <a:extLst>
              <a:ext uri="{FF2B5EF4-FFF2-40B4-BE49-F238E27FC236}">
                <a16:creationId xmlns:a16="http://schemas.microsoft.com/office/drawing/2014/main" id="{942517E9-3A87-4D8D-8980-F89A699678D5}"/>
              </a:ext>
            </a:extLst>
          </p:cNvPr>
          <p:cNvSpPr txBox="1"/>
          <p:nvPr/>
        </p:nvSpPr>
        <p:spPr>
          <a:xfrm>
            <a:off x="90486" y="5934858"/>
            <a:ext cx="3381375" cy="307777"/>
          </a:xfrm>
          <a:prstGeom prst="rect">
            <a:avLst/>
          </a:prstGeom>
          <a:noFill/>
        </p:spPr>
        <p:txBody>
          <a:bodyPr wrap="square" rtlCol="0">
            <a:spAutoFit/>
          </a:bodyPr>
          <a:lstStyle/>
          <a:p>
            <a:r>
              <a:rPr lang="en-US" sz="1400" dirty="0"/>
              <a:t>Hunter Research Inc.</a:t>
            </a:r>
          </a:p>
        </p:txBody>
      </p:sp>
      <p:sp>
        <p:nvSpPr>
          <p:cNvPr id="27" name="TextBox 26">
            <a:extLst>
              <a:ext uri="{FF2B5EF4-FFF2-40B4-BE49-F238E27FC236}">
                <a16:creationId xmlns:a16="http://schemas.microsoft.com/office/drawing/2014/main" id="{3BC38BD4-C67D-4349-BC62-553617D766A2}"/>
              </a:ext>
            </a:extLst>
          </p:cNvPr>
          <p:cNvSpPr txBox="1"/>
          <p:nvPr/>
        </p:nvSpPr>
        <p:spPr>
          <a:xfrm>
            <a:off x="65910" y="5566436"/>
            <a:ext cx="6589016" cy="307777"/>
          </a:xfrm>
          <a:prstGeom prst="rect">
            <a:avLst/>
          </a:prstGeom>
          <a:noFill/>
        </p:spPr>
        <p:txBody>
          <a:bodyPr wrap="square">
            <a:spAutoFit/>
          </a:bodyPr>
          <a:lstStyle/>
          <a:p>
            <a:r>
              <a:rPr lang="en-US" sz="1400" dirty="0">
                <a:hlinkClick r:id="rId12"/>
              </a:rPr>
              <a:t>https://www.thriftyfun.com/Alternative-Uses-for-Elmers-Glue-1.html</a:t>
            </a:r>
            <a:endParaRPr lang="en-US" sz="1400" dirty="0"/>
          </a:p>
        </p:txBody>
      </p:sp>
    </p:spTree>
    <p:extLst>
      <p:ext uri="{BB962C8B-B14F-4D97-AF65-F5344CB8AC3E}">
        <p14:creationId xmlns:p14="http://schemas.microsoft.com/office/powerpoint/2010/main" val="15879350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3E7F4-24A3-4500-BD7B-76FE97911D48}"/>
              </a:ext>
            </a:extLst>
          </p:cNvPr>
          <p:cNvSpPr>
            <a:spLocks noGrp="1"/>
          </p:cNvSpPr>
          <p:nvPr>
            <p:ph type="title"/>
          </p:nvPr>
        </p:nvSpPr>
        <p:spPr>
          <a:xfrm>
            <a:off x="457200" y="274638"/>
            <a:ext cx="8229600" cy="258762"/>
          </a:xfrm>
        </p:spPr>
        <p:txBody>
          <a:bodyPr>
            <a:normAutofit fontScale="90000"/>
          </a:bodyPr>
          <a:lstStyle/>
          <a:p>
            <a:r>
              <a:rPr lang="en-US" b="1" dirty="0">
                <a:latin typeface="Times New Roman" panose="02020603050405020304" pitchFamily="18" charset="0"/>
                <a:cs typeface="Times New Roman" panose="02020603050405020304" pitchFamily="18" charset="0"/>
              </a:rPr>
              <a:t>Image Sources:</a:t>
            </a:r>
            <a:endParaRPr lang="en-US" dirty="0"/>
          </a:p>
        </p:txBody>
      </p:sp>
      <p:sp>
        <p:nvSpPr>
          <p:cNvPr id="4" name="TextBox 3">
            <a:extLst>
              <a:ext uri="{FF2B5EF4-FFF2-40B4-BE49-F238E27FC236}">
                <a16:creationId xmlns:a16="http://schemas.microsoft.com/office/drawing/2014/main" id="{75D4E1EE-E696-4176-A153-69832C0A7382}"/>
              </a:ext>
            </a:extLst>
          </p:cNvPr>
          <p:cNvSpPr txBox="1"/>
          <p:nvPr/>
        </p:nvSpPr>
        <p:spPr>
          <a:xfrm>
            <a:off x="228600" y="990600"/>
            <a:ext cx="6781800" cy="307777"/>
          </a:xfrm>
          <a:prstGeom prst="rect">
            <a:avLst/>
          </a:prstGeom>
          <a:noFill/>
        </p:spPr>
        <p:txBody>
          <a:bodyPr wrap="square">
            <a:spAutoFit/>
          </a:bodyPr>
          <a:lstStyle/>
          <a:p>
            <a:r>
              <a:rPr lang="en-US" sz="1400" dirty="0">
                <a:hlinkClick r:id="rId2"/>
              </a:rPr>
              <a:t>https://www.kshb.com/news/local-news/adopt-a-letter-to-santa-through-usps</a:t>
            </a:r>
            <a:endParaRPr lang="en-US" sz="1400" dirty="0"/>
          </a:p>
        </p:txBody>
      </p:sp>
      <p:sp>
        <p:nvSpPr>
          <p:cNvPr id="6" name="TextBox 5">
            <a:extLst>
              <a:ext uri="{FF2B5EF4-FFF2-40B4-BE49-F238E27FC236}">
                <a16:creationId xmlns:a16="http://schemas.microsoft.com/office/drawing/2014/main" id="{7D7D3226-1DBD-44FE-82BA-CE8FB67D82F5}"/>
              </a:ext>
            </a:extLst>
          </p:cNvPr>
          <p:cNvSpPr txBox="1"/>
          <p:nvPr/>
        </p:nvSpPr>
        <p:spPr>
          <a:xfrm>
            <a:off x="225552" y="1447800"/>
            <a:ext cx="5946648" cy="523220"/>
          </a:xfrm>
          <a:prstGeom prst="rect">
            <a:avLst/>
          </a:prstGeom>
          <a:noFill/>
        </p:spPr>
        <p:txBody>
          <a:bodyPr wrap="square">
            <a:spAutoFit/>
          </a:bodyPr>
          <a:lstStyle/>
          <a:p>
            <a:r>
              <a:rPr lang="en-US" sz="1400" dirty="0">
                <a:hlinkClick r:id="rId3"/>
              </a:rPr>
              <a:t>https://www.business-standard.com/article/technology/has-the-print-book-trumped-digital-beware-of-glib-conclusions-117051000336_1.html</a:t>
            </a:r>
            <a:endParaRPr lang="en-US" sz="1400" dirty="0"/>
          </a:p>
        </p:txBody>
      </p:sp>
      <p:sp>
        <p:nvSpPr>
          <p:cNvPr id="8" name="TextBox 7">
            <a:extLst>
              <a:ext uri="{FF2B5EF4-FFF2-40B4-BE49-F238E27FC236}">
                <a16:creationId xmlns:a16="http://schemas.microsoft.com/office/drawing/2014/main" id="{E367CEB0-1960-4A7D-B80F-B27614FB9751}"/>
              </a:ext>
            </a:extLst>
          </p:cNvPr>
          <p:cNvSpPr txBox="1"/>
          <p:nvPr/>
        </p:nvSpPr>
        <p:spPr>
          <a:xfrm>
            <a:off x="225552" y="2114347"/>
            <a:ext cx="5565648" cy="738664"/>
          </a:xfrm>
          <a:prstGeom prst="rect">
            <a:avLst/>
          </a:prstGeom>
          <a:noFill/>
        </p:spPr>
        <p:txBody>
          <a:bodyPr wrap="square">
            <a:spAutoFit/>
          </a:bodyPr>
          <a:lstStyle/>
          <a:p>
            <a:r>
              <a:rPr lang="en-US" sz="1400" dirty="0">
                <a:hlinkClick r:id="rId4"/>
              </a:rPr>
              <a:t>https://brainly.in/question/3797881</a:t>
            </a:r>
            <a:endParaRPr lang="en-US" sz="1400" dirty="0"/>
          </a:p>
          <a:p>
            <a:endParaRPr lang="en-US" sz="1400" dirty="0"/>
          </a:p>
          <a:p>
            <a:r>
              <a:rPr lang="en-US" sz="1400" dirty="0">
                <a:hlinkClick r:id="rId5"/>
              </a:rPr>
              <a:t>https://www.fs.usda.gov/Internet/FSE_DOCUMENTS/stelprdb5360668.pdf</a:t>
            </a:r>
            <a:endParaRPr lang="en-US" sz="1400" dirty="0"/>
          </a:p>
        </p:txBody>
      </p:sp>
    </p:spTree>
    <p:extLst>
      <p:ext uri="{BB962C8B-B14F-4D97-AF65-F5344CB8AC3E}">
        <p14:creationId xmlns:p14="http://schemas.microsoft.com/office/powerpoint/2010/main" val="3309195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368" y="-152400"/>
            <a:ext cx="8229600" cy="1143000"/>
          </a:xfrm>
        </p:spPr>
        <p:txBody>
          <a:bodyPr>
            <a:normAutofit/>
          </a:bodyPr>
          <a:lstStyle/>
          <a:p>
            <a:r>
              <a:rPr lang="en-US" sz="4000" dirty="0">
                <a:latin typeface="Times New Roman" panose="02020603050405020304" pitchFamily="18" charset="0"/>
                <a:cs typeface="Times New Roman" panose="02020603050405020304" pitchFamily="18" charset="0"/>
              </a:rPr>
              <a:t>What did the</a:t>
            </a:r>
            <a:r>
              <a:rPr lang="en-US" sz="4000" b="1" dirty="0">
                <a:latin typeface="Times New Roman" panose="02020603050405020304" pitchFamily="18" charset="0"/>
                <a:cs typeface="Times New Roman" panose="02020603050405020304" pitchFamily="18" charset="0"/>
              </a:rPr>
              <a:t> Lenape </a:t>
            </a:r>
            <a:r>
              <a:rPr lang="en-US" sz="4000" dirty="0">
                <a:latin typeface="Times New Roman" panose="02020603050405020304" pitchFamily="18" charset="0"/>
                <a:cs typeface="Times New Roman" panose="02020603050405020304" pitchFamily="18" charset="0"/>
              </a:rPr>
              <a:t>leave behind?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799" y="1708899"/>
            <a:ext cx="4079631" cy="50747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2555631" y="693237"/>
            <a:ext cx="4114800" cy="1015663"/>
          </a:xfrm>
          <a:prstGeom prst="rect">
            <a:avLst/>
          </a:prstGeom>
          <a:solidFill>
            <a:srgbClr val="FFCC66"/>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2000" b="1" dirty="0">
                <a:solidFill>
                  <a:schemeClr val="tx1"/>
                </a:solidFill>
              </a:rPr>
              <a:t>They left behind pottery, also called </a:t>
            </a:r>
            <a:r>
              <a:rPr lang="en-US" sz="2000" b="1" i="1" dirty="0">
                <a:solidFill>
                  <a:schemeClr val="tx1"/>
                </a:solidFill>
              </a:rPr>
              <a:t>ceramics</a:t>
            </a:r>
            <a:r>
              <a:rPr lang="en-US" sz="2000" b="1" dirty="0">
                <a:solidFill>
                  <a:schemeClr val="tx1"/>
                </a:solidFill>
              </a:rPr>
              <a:t>, made for cooking and storing food</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45" y="1429121"/>
            <a:ext cx="3223845" cy="25153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8172" y="1429121"/>
            <a:ext cx="3105828" cy="25153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70925" y="4041938"/>
            <a:ext cx="2667000" cy="70788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2000" b="1" dirty="0">
                <a:solidFill>
                  <a:schemeClr val="tx1"/>
                </a:solidFill>
              </a:rPr>
              <a:t>They are most often found in pieces </a:t>
            </a:r>
          </a:p>
        </p:txBody>
      </p:sp>
      <p:sp>
        <p:nvSpPr>
          <p:cNvPr id="9" name="TextBox 8"/>
          <p:cNvSpPr txBox="1"/>
          <p:nvPr/>
        </p:nvSpPr>
        <p:spPr>
          <a:xfrm>
            <a:off x="6400800" y="4110229"/>
            <a:ext cx="2667000" cy="70788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2000" b="1" dirty="0">
                <a:solidFill>
                  <a:schemeClr val="tx1"/>
                </a:solidFill>
              </a:rPr>
              <a:t>These pieces are called </a:t>
            </a:r>
            <a:r>
              <a:rPr lang="en-US" sz="2000" b="1" i="1" dirty="0">
                <a:solidFill>
                  <a:schemeClr val="tx1"/>
                </a:solidFill>
              </a:rPr>
              <a:t>potshards</a:t>
            </a:r>
            <a:endParaRPr lang="en-US" sz="2000" b="1" dirty="0">
              <a:solidFill>
                <a:schemeClr val="tx1"/>
              </a:solidFill>
            </a:endParaRPr>
          </a:p>
        </p:txBody>
      </p:sp>
      <p:sp>
        <p:nvSpPr>
          <p:cNvPr id="5" name="TextBox 4"/>
          <p:cNvSpPr txBox="1"/>
          <p:nvPr/>
        </p:nvSpPr>
        <p:spPr>
          <a:xfrm>
            <a:off x="2209800" y="5722023"/>
            <a:ext cx="4724400" cy="707886"/>
          </a:xfrm>
          <a:prstGeom prst="rect">
            <a:avLst/>
          </a:prstGeom>
          <a:solidFill>
            <a:srgbClr val="8C6ABE"/>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2000" b="1" dirty="0">
                <a:solidFill>
                  <a:schemeClr val="tx1"/>
                </a:solidFill>
              </a:rPr>
              <a:t>These </a:t>
            </a:r>
            <a:r>
              <a:rPr lang="en-US" sz="2000" b="1" i="1" dirty="0">
                <a:solidFill>
                  <a:schemeClr val="tx1"/>
                </a:solidFill>
              </a:rPr>
              <a:t>potshards </a:t>
            </a:r>
            <a:r>
              <a:rPr lang="en-US" sz="2000" b="1" dirty="0">
                <a:solidFill>
                  <a:schemeClr val="tx1"/>
                </a:solidFill>
              </a:rPr>
              <a:t>were found at the Trent House!</a:t>
            </a:r>
          </a:p>
        </p:txBody>
      </p:sp>
    </p:spTree>
    <p:extLst>
      <p:ext uri="{BB962C8B-B14F-4D97-AF65-F5344CB8AC3E}">
        <p14:creationId xmlns:p14="http://schemas.microsoft.com/office/powerpoint/2010/main" val="46643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812995"/>
            <a:ext cx="7769182" cy="6045005"/>
          </a:xfrm>
          <a:prstGeom prst="rect">
            <a:avLst/>
          </a:prstGeom>
        </p:spPr>
      </p:pic>
      <p:pic>
        <p:nvPicPr>
          <p:cNvPr id="7"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2666999"/>
            <a:ext cx="4270063" cy="39624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8"/>
          <p:cNvSpPr txBox="1"/>
          <p:nvPr/>
        </p:nvSpPr>
        <p:spPr>
          <a:xfrm>
            <a:off x="4769992" y="812995"/>
            <a:ext cx="4110727"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a:t>and </a:t>
            </a:r>
            <a:r>
              <a:rPr lang="en-US" b="1" i="1" dirty="0"/>
              <a:t>wampum</a:t>
            </a:r>
            <a:r>
              <a:rPr lang="en-US" b="1" dirty="0"/>
              <a:t>, which was made from clam shells and used as jewelry and money</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666999"/>
            <a:ext cx="4343399" cy="39624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353280" y="799307"/>
            <a:ext cx="3730912"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a:t>They also left behind arrowheads – chipped stone tools used for hunting animals -</a:t>
            </a:r>
          </a:p>
        </p:txBody>
      </p:sp>
      <p:sp>
        <p:nvSpPr>
          <p:cNvPr id="6" name="Title 5"/>
          <p:cNvSpPr>
            <a:spLocks noGrp="1"/>
          </p:cNvSpPr>
          <p:nvPr>
            <p:ph type="title"/>
          </p:nvPr>
        </p:nvSpPr>
        <p:spPr>
          <a:xfrm>
            <a:off x="529327" y="-228600"/>
            <a:ext cx="8229600" cy="1143000"/>
          </a:xfrm>
        </p:spPr>
        <p:txBody>
          <a:bodyPr>
            <a:normAutofit/>
          </a:bodyPr>
          <a:lstStyle/>
          <a:p>
            <a:r>
              <a:rPr lang="en-US" sz="4000" dirty="0">
                <a:latin typeface="Times New Roman" panose="02020603050405020304" pitchFamily="18" charset="0"/>
                <a:cs typeface="Times New Roman" panose="02020603050405020304" pitchFamily="18" charset="0"/>
              </a:rPr>
              <a:t>What did the</a:t>
            </a:r>
            <a:r>
              <a:rPr lang="en-US" sz="4000" b="1" dirty="0">
                <a:latin typeface="Times New Roman" panose="02020603050405020304" pitchFamily="18" charset="0"/>
                <a:cs typeface="Times New Roman" panose="02020603050405020304" pitchFamily="18" charset="0"/>
              </a:rPr>
              <a:t> Lenape </a:t>
            </a:r>
            <a:r>
              <a:rPr lang="en-US" sz="4000" dirty="0">
                <a:latin typeface="Times New Roman" panose="02020603050405020304" pitchFamily="18" charset="0"/>
                <a:cs typeface="Times New Roman" panose="02020603050405020304" pitchFamily="18" charset="0"/>
              </a:rPr>
              <a:t>leave behind?</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818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522"/>
            <a:ext cx="8229600" cy="1143000"/>
          </a:xfrm>
        </p:spPr>
        <p:txBody>
          <a:bodyPr>
            <a:normAutofit fontScale="90000"/>
          </a:bodyPr>
          <a:lstStyle/>
          <a:p>
            <a:r>
              <a:rPr lang="en-US" dirty="0">
                <a:latin typeface="Times New Roman" panose="02020603050405020304" pitchFamily="18" charset="0"/>
                <a:cs typeface="Times New Roman" panose="02020603050405020304" pitchFamily="18" charset="0"/>
              </a:rPr>
              <a:t>Some of what the</a:t>
            </a:r>
            <a:r>
              <a:rPr lang="en-US" b="1" dirty="0">
                <a:latin typeface="Times New Roman" panose="02020603050405020304" pitchFamily="18" charset="0"/>
                <a:cs typeface="Times New Roman" panose="02020603050405020304" pitchFamily="18" charset="0"/>
              </a:rPr>
              <a:t> Lenape </a:t>
            </a:r>
            <a:r>
              <a:rPr lang="en-US" dirty="0">
                <a:latin typeface="Times New Roman" panose="02020603050405020304" pitchFamily="18" charset="0"/>
                <a:cs typeface="Times New Roman" panose="02020603050405020304" pitchFamily="18" charset="0"/>
              </a:rPr>
              <a:t>left behind would not last under the ground</a:t>
            </a:r>
          </a:p>
        </p:txBody>
      </p:sp>
      <p:sp>
        <p:nvSpPr>
          <p:cNvPr id="3" name="TextBox 2"/>
          <p:cNvSpPr txBox="1"/>
          <p:nvPr/>
        </p:nvSpPr>
        <p:spPr>
          <a:xfrm>
            <a:off x="457200" y="6019800"/>
            <a:ext cx="7924800" cy="461665"/>
          </a:xfrm>
          <a:prstGeom prst="rect">
            <a:avLst/>
          </a:prstGeom>
          <a:noFill/>
        </p:spPr>
        <p:txBody>
          <a:bodyPr wrap="square" rtlCol="0">
            <a:spAutoFit/>
          </a:bodyPr>
          <a:lstStyle/>
          <a:p>
            <a:pPr algn="ctr"/>
            <a:r>
              <a:rPr lang="en-US" sz="2400" b="1" dirty="0"/>
              <a:t> </a:t>
            </a:r>
          </a:p>
        </p:txBody>
      </p:sp>
      <p:sp>
        <p:nvSpPr>
          <p:cNvPr id="4" name="TextBox 3"/>
          <p:cNvSpPr txBox="1"/>
          <p:nvPr/>
        </p:nvSpPr>
        <p:spPr>
          <a:xfrm>
            <a:off x="228600" y="5707797"/>
            <a:ext cx="8686800" cy="830997"/>
          </a:xfrm>
          <a:prstGeom prst="rect">
            <a:avLst/>
          </a:prstGeom>
          <a:noFill/>
        </p:spPr>
        <p:txBody>
          <a:bodyPr wrap="square" rtlCol="0">
            <a:spAutoFit/>
          </a:bodyPr>
          <a:lstStyle/>
          <a:p>
            <a:pPr algn="ctr"/>
            <a:r>
              <a:rPr lang="en-US" sz="2400" b="1" dirty="0"/>
              <a:t>Organic</a:t>
            </a:r>
            <a:r>
              <a:rPr lang="en-US" sz="2400" dirty="0"/>
              <a:t> means that something comes from living things.</a:t>
            </a:r>
          </a:p>
          <a:p>
            <a:pPr algn="ctr"/>
            <a:r>
              <a:rPr lang="en-US" sz="2400" b="1" dirty="0"/>
              <a:t>Organic</a:t>
            </a:r>
            <a:r>
              <a:rPr lang="en-US" sz="2400" dirty="0"/>
              <a:t> things rot or </a:t>
            </a:r>
            <a:r>
              <a:rPr lang="en-US" sz="2400" b="1" dirty="0"/>
              <a:t>decay</a:t>
            </a:r>
            <a:r>
              <a:rPr lang="en-US" sz="2400" dirty="0"/>
              <a:t> under the ground.</a:t>
            </a:r>
          </a:p>
        </p:txBody>
      </p:sp>
      <p:pic>
        <p:nvPicPr>
          <p:cNvPr id="6" name="Picture 5" descr="A picture containing outdoor, tree, grass, building&#10;&#10;Description automatically generated">
            <a:extLst>
              <a:ext uri="{FF2B5EF4-FFF2-40B4-BE49-F238E27FC236}">
                <a16:creationId xmlns:a16="http://schemas.microsoft.com/office/drawing/2014/main" id="{B3690618-2E27-4235-9D2D-F5C9E254E8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50" y="1260233"/>
            <a:ext cx="4762500" cy="3571875"/>
          </a:xfrm>
          <a:prstGeom prst="rect">
            <a:avLst/>
          </a:prstGeom>
        </p:spPr>
      </p:pic>
      <p:sp>
        <p:nvSpPr>
          <p:cNvPr id="9" name="TextBox 8"/>
          <p:cNvSpPr txBox="1"/>
          <p:nvPr/>
        </p:nvSpPr>
        <p:spPr>
          <a:xfrm>
            <a:off x="609600" y="4572000"/>
            <a:ext cx="7924800" cy="83099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400" b="1" dirty="0"/>
              <a:t>For example, the houses the </a:t>
            </a:r>
            <a:r>
              <a:rPr lang="en-US" sz="2400" b="1" dirty="0" err="1"/>
              <a:t>Lenni</a:t>
            </a:r>
            <a:r>
              <a:rPr lang="en-US" sz="2400" b="1" dirty="0"/>
              <a:t> Lenape built would not last. They are made of wood, which is organic.</a:t>
            </a:r>
          </a:p>
        </p:txBody>
      </p:sp>
    </p:spTree>
    <p:extLst>
      <p:ext uri="{BB962C8B-B14F-4D97-AF65-F5344CB8AC3E}">
        <p14:creationId xmlns:p14="http://schemas.microsoft.com/office/powerpoint/2010/main" val="47589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76200"/>
            <a:ext cx="7620000" cy="566738"/>
          </a:xfrm>
        </p:spPr>
        <p:txBody>
          <a:bodyPr>
            <a:normAutofit fontScale="90000"/>
          </a:bodyPr>
          <a:lstStyle/>
          <a:p>
            <a:r>
              <a:rPr lang="en-US" sz="2800" b="0" dirty="0">
                <a:latin typeface="Times New Roman" panose="02020603050405020304" pitchFamily="18" charset="0"/>
                <a:cs typeface="Times New Roman" panose="02020603050405020304" pitchFamily="18" charset="0"/>
              </a:rPr>
              <a:t>                         </a:t>
            </a:r>
            <a:r>
              <a:rPr lang="en-US" sz="4400" b="0" dirty="0">
                <a:latin typeface="Times New Roman" panose="02020603050405020304" pitchFamily="18" charset="0"/>
                <a:cs typeface="Times New Roman" panose="02020603050405020304" pitchFamily="18" charset="0"/>
              </a:rPr>
              <a:t>What is </a:t>
            </a:r>
            <a:r>
              <a:rPr lang="en-US" sz="4400" dirty="0">
                <a:latin typeface="Times New Roman" panose="02020603050405020304" pitchFamily="18" charset="0"/>
                <a:cs typeface="Times New Roman" panose="02020603050405020304" pitchFamily="18" charset="0"/>
              </a:rPr>
              <a:t>Archaeology</a:t>
            </a:r>
            <a:r>
              <a:rPr lang="en-US" sz="4400" b="0" dirty="0">
                <a:latin typeface="Times New Roman" panose="02020603050405020304" pitchFamily="18" charset="0"/>
                <a:cs typeface="Times New Roman" panose="02020603050405020304" pitchFamily="18" charset="0"/>
              </a:rPr>
              <a:t>?</a:t>
            </a:r>
          </a:p>
        </p:txBody>
      </p:sp>
      <p:pic>
        <p:nvPicPr>
          <p:cNvPr id="7" name="Content Placeholder 6"/>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10053" b="10053"/>
          <a:stretch>
            <a:fillRect/>
          </a:stretch>
        </p:blipFill>
        <p:spPr>
          <a:xfrm>
            <a:off x="1517223" y="656022"/>
            <a:ext cx="6400800" cy="4800600"/>
          </a:xfrm>
        </p:spPr>
      </p:pic>
      <p:sp>
        <p:nvSpPr>
          <p:cNvPr id="8" name="Text Placeholder 7"/>
          <p:cNvSpPr>
            <a:spLocks noGrp="1"/>
          </p:cNvSpPr>
          <p:nvPr>
            <p:ph type="body" sz="half" idx="2"/>
          </p:nvPr>
        </p:nvSpPr>
        <p:spPr>
          <a:xfrm>
            <a:off x="1494583" y="5562600"/>
            <a:ext cx="6589712" cy="1175123"/>
          </a:xfrm>
        </p:spPr>
        <p:txBody>
          <a:bodyPr>
            <a:noAutofit/>
          </a:bodyPr>
          <a:lstStyle/>
          <a:p>
            <a:pPr algn="ctr"/>
            <a:r>
              <a:rPr lang="en-US" sz="2400" b="1" dirty="0"/>
              <a:t>Archaeology</a:t>
            </a:r>
            <a:r>
              <a:rPr lang="en-US" sz="2400" dirty="0"/>
              <a:t> is the study of how humans used to live by uncovering the remains of their belongings from the earth.</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7" y="990600"/>
            <a:ext cx="3055256" cy="29699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152400" y="4117793"/>
            <a:ext cx="2895601"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b="1" dirty="0">
                <a:solidFill>
                  <a:schemeClr val="tx1"/>
                </a:solidFill>
              </a:rPr>
              <a:t>Square holes are dug in the ground to find these belongings. Digging these holes is called </a:t>
            </a:r>
            <a:r>
              <a:rPr lang="en-US" b="1" i="1" dirty="0">
                <a:solidFill>
                  <a:schemeClr val="tx1"/>
                </a:solidFill>
              </a:rPr>
              <a:t>excavation.</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6128" y="1008185"/>
            <a:ext cx="3247872" cy="30081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8"/>
          <p:cNvSpPr txBox="1"/>
          <p:nvPr/>
        </p:nvSpPr>
        <p:spPr>
          <a:xfrm>
            <a:off x="6200774" y="4117793"/>
            <a:ext cx="2819400"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b="1" dirty="0">
                <a:solidFill>
                  <a:schemeClr val="tx1"/>
                </a:solidFill>
              </a:rPr>
              <a:t>These belongings, like the pottery and arrowheads made by the Lenape, are called </a:t>
            </a:r>
            <a:r>
              <a:rPr lang="en-US" b="1" i="1" dirty="0">
                <a:solidFill>
                  <a:schemeClr val="tx1"/>
                </a:solidFill>
              </a:rPr>
              <a:t>artifacts</a:t>
            </a:r>
            <a:endParaRPr lang="en-US" b="1" dirty="0">
              <a:solidFill>
                <a:schemeClr val="tx1"/>
              </a:solidFill>
            </a:endParaRPr>
          </a:p>
        </p:txBody>
      </p:sp>
    </p:spTree>
    <p:extLst>
      <p:ext uri="{BB962C8B-B14F-4D97-AF65-F5344CB8AC3E}">
        <p14:creationId xmlns:p14="http://schemas.microsoft.com/office/powerpoint/2010/main" val="382888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2"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0"/>
            <a:ext cx="8229600" cy="685800"/>
          </a:xfrm>
        </p:spPr>
        <p:txBody>
          <a:bodyPr>
            <a:normAutofit fontScale="90000"/>
          </a:bodyPr>
          <a:lstStyle/>
          <a:p>
            <a:r>
              <a:rPr lang="en-US" dirty="0">
                <a:latin typeface="Times New Roman" panose="02020603050405020304" pitchFamily="18" charset="0"/>
                <a:cs typeface="Times New Roman" panose="02020603050405020304" pitchFamily="18" charset="0"/>
              </a:rPr>
              <a:t>What</a:t>
            </a:r>
            <a:r>
              <a:rPr lang="en-US" sz="4000" dirty="0">
                <a:latin typeface="Times New Roman" panose="02020603050405020304" pitchFamily="18" charset="0"/>
                <a:cs typeface="Times New Roman" panose="02020603050405020304" pitchFamily="18" charset="0"/>
              </a:rPr>
              <a:t> are </a:t>
            </a:r>
            <a:r>
              <a:rPr lang="en-US" sz="4000" b="1" dirty="0">
                <a:latin typeface="Times New Roman" panose="02020603050405020304" pitchFamily="18" charset="0"/>
                <a:cs typeface="Times New Roman" panose="02020603050405020304" pitchFamily="18" charset="0"/>
              </a:rPr>
              <a:t>Artifacts?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5148" y="806913"/>
            <a:ext cx="7054503" cy="4679487"/>
          </a:xfrm>
        </p:spPr>
      </p:pic>
      <p:sp>
        <p:nvSpPr>
          <p:cNvPr id="5" name="TextBox 4"/>
          <p:cNvSpPr txBox="1"/>
          <p:nvPr/>
        </p:nvSpPr>
        <p:spPr>
          <a:xfrm>
            <a:off x="914400" y="5486400"/>
            <a:ext cx="7543800" cy="1200329"/>
          </a:xfrm>
          <a:prstGeom prst="rect">
            <a:avLst/>
          </a:prstGeom>
          <a:noFill/>
        </p:spPr>
        <p:txBody>
          <a:bodyPr wrap="square" rtlCol="0">
            <a:spAutoFit/>
          </a:bodyPr>
          <a:lstStyle/>
          <a:p>
            <a:pPr algn="ctr"/>
            <a:r>
              <a:rPr lang="en-US" sz="2400" b="1" dirty="0"/>
              <a:t>Artifacts</a:t>
            </a:r>
            <a:r>
              <a:rPr lang="en-US" sz="2400" dirty="0"/>
              <a:t> are objects made or changed by humans.</a:t>
            </a:r>
          </a:p>
          <a:p>
            <a:pPr algn="ctr"/>
            <a:r>
              <a:rPr lang="en-US" sz="2400" dirty="0"/>
              <a:t>For example, the pottery pieces and nails that you see here are </a:t>
            </a:r>
            <a:r>
              <a:rPr lang="en-US" sz="2400" b="1" dirty="0"/>
              <a:t>artifacts.</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1240302"/>
            <a:ext cx="2425986" cy="22804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TextBox 13"/>
          <p:cNvSpPr txBox="1"/>
          <p:nvPr/>
        </p:nvSpPr>
        <p:spPr>
          <a:xfrm flipH="1">
            <a:off x="93945" y="3580892"/>
            <a:ext cx="2071290" cy="92333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a:t>Artifacts can be from recent times, like this coin</a:t>
            </a:r>
          </a:p>
        </p:txBody>
      </p:sp>
      <p:sp>
        <p:nvSpPr>
          <p:cNvPr id="15" name="TextBox 14"/>
          <p:cNvSpPr txBox="1"/>
          <p:nvPr/>
        </p:nvSpPr>
        <p:spPr>
          <a:xfrm>
            <a:off x="6944751" y="3749375"/>
            <a:ext cx="2209800"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a:t>Or they can be thousands of years old, like this arrowhead</a:t>
            </a:r>
          </a:p>
        </p:txBody>
      </p:sp>
      <p:pic>
        <p:nvPicPr>
          <p:cNvPr id="6" name="Picture 5" descr="A picture containing food, doughnut, donut, piece&#10;&#10;Description automatically generated">
            <a:extLst>
              <a:ext uri="{FF2B5EF4-FFF2-40B4-BE49-F238E27FC236}">
                <a16:creationId xmlns:a16="http://schemas.microsoft.com/office/drawing/2014/main" id="{D781A571-984B-4F45-8E6C-773D66F1CB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7111" y="1234312"/>
            <a:ext cx="1768707" cy="2393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689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10693</TotalTime>
  <Words>1773</Words>
  <Application>Microsoft Office PowerPoint</Application>
  <PresentationFormat>On-screen Show (4:3)</PresentationFormat>
  <Paragraphs>255</Paragraphs>
  <Slides>41</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Times New Roman</vt:lpstr>
      <vt:lpstr>Office Theme</vt:lpstr>
      <vt:lpstr>UNCOVERING THE LIVES OF NATIVE AMERICANS THROUGH ARCHAEOLOGY</vt:lpstr>
      <vt:lpstr>Who were the Native Americans that lived on the Trent house property before Trent?</vt:lpstr>
      <vt:lpstr>PowerPoint Presentation</vt:lpstr>
      <vt:lpstr>How can we learn about the Lenape people through archaeology?</vt:lpstr>
      <vt:lpstr>What did the Lenape leave behind?</vt:lpstr>
      <vt:lpstr>What did the Lenape leave behind?</vt:lpstr>
      <vt:lpstr>Some of what the Lenape left behind would not last under the ground</vt:lpstr>
      <vt:lpstr>                         What is Archaeology?</vt:lpstr>
      <vt:lpstr>What are Artifacts?</vt:lpstr>
      <vt:lpstr>Most artifacts are in pieces when found. Archaeologists try to put the pieces back together.</vt:lpstr>
      <vt:lpstr>What is an archaeologist?</vt:lpstr>
      <vt:lpstr>Archaeologists are different from Paleontologists</vt:lpstr>
      <vt:lpstr>Archaeologists are also different from Historians</vt:lpstr>
      <vt:lpstr>What do archaeologists use to find artifacts ?</vt:lpstr>
      <vt:lpstr>What kind of tools do archaeologists use?</vt:lpstr>
      <vt:lpstr>Archaeologists look for sites. What are sites?</vt:lpstr>
      <vt:lpstr>How can archaeologists tell how old an artifact is?</vt:lpstr>
      <vt:lpstr>What do artifacts tell us about Native American people?</vt:lpstr>
      <vt:lpstr>What do artifacts tell us about Native American people?</vt:lpstr>
      <vt:lpstr>What do artifacts tell us about Native American people?</vt:lpstr>
      <vt:lpstr>What have you learned about archaeology and Native American people?</vt:lpstr>
      <vt:lpstr>Archaeology Quiz</vt:lpstr>
      <vt:lpstr>Archaeology Quiz</vt:lpstr>
      <vt:lpstr>Archaeology Quiz</vt:lpstr>
      <vt:lpstr>Archaeology Quiz</vt:lpstr>
      <vt:lpstr>Archaeology Quiz</vt:lpstr>
      <vt:lpstr>Archaeology Quiz</vt:lpstr>
      <vt:lpstr>Archaeology Quiz</vt:lpstr>
      <vt:lpstr>Archaeology Quiz</vt:lpstr>
      <vt:lpstr>Archaeology Quiz</vt:lpstr>
      <vt:lpstr>Archaeology Quiz</vt:lpstr>
      <vt:lpstr>Archaeology Quiz</vt:lpstr>
      <vt:lpstr>Archaeology Quiz</vt:lpstr>
      <vt:lpstr>Archaeology Quiz</vt:lpstr>
      <vt:lpstr>Archaeology Quiz</vt:lpstr>
      <vt:lpstr>Archaeology Quiz</vt:lpstr>
      <vt:lpstr>PowerPoint Presentation</vt:lpstr>
      <vt:lpstr>Resources </vt:lpstr>
      <vt:lpstr>Image Sources</vt:lpstr>
      <vt:lpstr>Image Sources:</vt:lpstr>
      <vt:lpstr>Image Sources: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Archaeology?</dc:title>
  <dc:creator>THA-TH MuseumPC</dc:creator>
  <cp:lastModifiedBy>Sam Stephens</cp:lastModifiedBy>
  <cp:revision>273</cp:revision>
  <dcterms:created xsi:type="dcterms:W3CDTF">2020-03-27T21:50:05Z</dcterms:created>
  <dcterms:modified xsi:type="dcterms:W3CDTF">2021-04-30T19:26:38Z</dcterms:modified>
</cp:coreProperties>
</file>